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46"/>
  </p:notesMasterIdLst>
  <p:sldIdLst>
    <p:sldId id="256" r:id="rId5"/>
    <p:sldId id="258" r:id="rId6"/>
    <p:sldId id="312" r:id="rId7"/>
    <p:sldId id="323" r:id="rId8"/>
    <p:sldId id="260" r:id="rId9"/>
    <p:sldId id="265" r:id="rId10"/>
    <p:sldId id="324" r:id="rId11"/>
    <p:sldId id="267" r:id="rId12"/>
    <p:sldId id="268" r:id="rId13"/>
    <p:sldId id="269" r:id="rId14"/>
    <p:sldId id="270" r:id="rId15"/>
    <p:sldId id="313" r:id="rId16"/>
    <p:sldId id="314" r:id="rId17"/>
    <p:sldId id="328" r:id="rId18"/>
    <p:sldId id="329" r:id="rId19"/>
    <p:sldId id="330" r:id="rId20"/>
    <p:sldId id="331" r:id="rId21"/>
    <p:sldId id="332" r:id="rId22"/>
    <p:sldId id="333" r:id="rId23"/>
    <p:sldId id="325" r:id="rId24"/>
    <p:sldId id="301" r:id="rId25"/>
    <p:sldId id="334" r:id="rId26"/>
    <p:sldId id="302" r:id="rId27"/>
    <p:sldId id="319" r:id="rId28"/>
    <p:sldId id="304" r:id="rId29"/>
    <p:sldId id="320" r:id="rId30"/>
    <p:sldId id="306" r:id="rId31"/>
    <p:sldId id="316" r:id="rId32"/>
    <p:sldId id="326" r:id="rId33"/>
    <p:sldId id="321" r:id="rId34"/>
    <p:sldId id="309" r:id="rId35"/>
    <p:sldId id="327" r:id="rId36"/>
    <p:sldId id="335" r:id="rId37"/>
    <p:sldId id="336" r:id="rId38"/>
    <p:sldId id="317" r:id="rId39"/>
    <p:sldId id="310" r:id="rId40"/>
    <p:sldId id="261" r:id="rId41"/>
    <p:sldId id="322" r:id="rId42"/>
    <p:sldId id="315" r:id="rId43"/>
    <p:sldId id="337" r:id="rId44"/>
    <p:sldId id="262" r:id="rId45"/>
  </p:sldIdLst>
  <p:sldSz cx="10080625" cy="5670550"/>
  <p:notesSz cx="7559675" cy="10691813"/>
  <p:defaultTextStyle>
    <a:defPPr>
      <a:defRPr lang="en-GB"/>
    </a:defPPr>
    <a:lvl1pPr algn="l" defTabSz="449263" rtl="0" fontAlgn="base" hangingPunct="0">
      <a:lnSpc>
        <a:spcPct val="119000"/>
      </a:lnSpc>
      <a:spcBef>
        <a:spcPct val="0"/>
      </a:spcBef>
      <a:spcAft>
        <a:spcPts val="57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Phetsarath OT" charset="0"/>
        <a:ea typeface="+mn-ea"/>
        <a:cs typeface="DejaVu Sans" charset="0"/>
      </a:defRPr>
    </a:lvl1pPr>
    <a:lvl2pPr marL="742950" indent="-285750" algn="l" defTabSz="449263" rtl="0" fontAlgn="base" hangingPunct="0">
      <a:lnSpc>
        <a:spcPct val="119000"/>
      </a:lnSpc>
      <a:spcBef>
        <a:spcPct val="0"/>
      </a:spcBef>
      <a:spcAft>
        <a:spcPts val="57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Phetsarath OT" charset="0"/>
        <a:ea typeface="+mn-ea"/>
        <a:cs typeface="DejaVu Sans" charset="0"/>
      </a:defRPr>
    </a:lvl2pPr>
    <a:lvl3pPr marL="1143000" indent="-228600" algn="l" defTabSz="449263" rtl="0" fontAlgn="base" hangingPunct="0">
      <a:lnSpc>
        <a:spcPct val="119000"/>
      </a:lnSpc>
      <a:spcBef>
        <a:spcPct val="0"/>
      </a:spcBef>
      <a:spcAft>
        <a:spcPts val="57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Phetsarath OT" charset="0"/>
        <a:ea typeface="+mn-ea"/>
        <a:cs typeface="DejaVu Sans" charset="0"/>
      </a:defRPr>
    </a:lvl3pPr>
    <a:lvl4pPr marL="1600200" indent="-228600" algn="l" defTabSz="449263" rtl="0" fontAlgn="base" hangingPunct="0">
      <a:lnSpc>
        <a:spcPct val="119000"/>
      </a:lnSpc>
      <a:spcBef>
        <a:spcPct val="0"/>
      </a:spcBef>
      <a:spcAft>
        <a:spcPts val="57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Phetsarath OT" charset="0"/>
        <a:ea typeface="+mn-ea"/>
        <a:cs typeface="DejaVu Sans" charset="0"/>
      </a:defRPr>
    </a:lvl4pPr>
    <a:lvl5pPr marL="2057400" indent="-228600" algn="l" defTabSz="449263" rtl="0" fontAlgn="base" hangingPunct="0">
      <a:lnSpc>
        <a:spcPct val="119000"/>
      </a:lnSpc>
      <a:spcBef>
        <a:spcPct val="0"/>
      </a:spcBef>
      <a:spcAft>
        <a:spcPts val="57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Phetsarath OT" charset="0"/>
        <a:ea typeface="+mn-ea"/>
        <a:cs typeface="DejaVu San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hetsarath OT" charset="0"/>
        <a:ea typeface="+mn-ea"/>
        <a:cs typeface="DejaVu San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hetsarath OT" charset="0"/>
        <a:ea typeface="+mn-ea"/>
        <a:cs typeface="DejaVu San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hetsarath OT" charset="0"/>
        <a:ea typeface="+mn-ea"/>
        <a:cs typeface="DejaVu San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hetsarath OT" charset="0"/>
        <a:ea typeface="+mn-ea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5A8D9"/>
    <a:srgbClr val="8CA1D8"/>
    <a:srgbClr val="93BBEB"/>
    <a:srgbClr val="2B2B2C"/>
    <a:srgbClr val="2A2A2E"/>
    <a:srgbClr val="292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3" autoAdjust="0"/>
  </p:normalViewPr>
  <p:slideViewPr>
    <p:cSldViewPr>
      <p:cViewPr varScale="1">
        <p:scale>
          <a:sx n="85" d="100"/>
          <a:sy n="85" d="100"/>
        </p:scale>
        <p:origin x="895" y="5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F1F879E0-CF9C-4683-A12A-0CEF33AFF65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59419647-F15B-4C1B-BEBC-6FF5702EACA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B6EFA7F-92A7-43F3-B702-116EEBCC5141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9491F36-DAFC-41E3-8631-B95D591B2B7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C8B53985-244F-40EF-B2F9-3F11FA99533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AU" altLang="en-US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4A801EE-EE88-4314-BB06-2187A7D7FFA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002B8616-A572-4AEE-B22D-56C9190C981F}" type="slidenum">
              <a:rPr lang="en-AU" altLang="en-US"/>
              <a:pPr/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D0323-E843-4762-BD88-0EF67ACDF47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388C28-AA5E-4C41-8F2F-9CE3D0B4D683}" type="slidenum">
              <a:rPr lang="en-AU" altLang="en-US"/>
              <a:pPr/>
              <a:t>1</a:t>
            </a:fld>
            <a:endParaRPr lang="en-AU" altLang="en-US" dirty="0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253A83E9-CC13-4D26-BF43-ED90B3B40E3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695D4F33-4880-434F-93BF-42B796F3133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B92BF8-076D-4611-BBD3-D6F23AA818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9D0705-6D02-4B0A-87C4-EDD6E7DEB4A9}" type="slidenum">
              <a:rPr lang="en-AU" altLang="en-US"/>
              <a:pPr/>
              <a:t>10</a:t>
            </a:fld>
            <a:endParaRPr lang="en-AU" altLang="en-US"/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7E433061-ADDB-4957-A7EC-D9C0CBEF8D4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498292DA-99C6-4DC4-A7C0-5013BD67E76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055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CF50D9-5DA1-49FA-B356-1197F5D7F7E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D11DDD-EE19-4AAE-B3FF-BD1848E53C4D}" type="slidenum">
              <a:rPr lang="en-AU" altLang="en-US"/>
              <a:pPr/>
              <a:t>11</a:t>
            </a:fld>
            <a:endParaRPr lang="en-AU" altLang="en-US"/>
          </a:p>
        </p:txBody>
      </p:sp>
      <p:sp>
        <p:nvSpPr>
          <p:cNvPr id="65537" name="Rectangle 1">
            <a:extLst>
              <a:ext uri="{FF2B5EF4-FFF2-40B4-BE49-F238E27FC236}">
                <a16:creationId xmlns:a16="http://schemas.microsoft.com/office/drawing/2014/main" id="{961D30D1-F6B5-4C75-A283-A990410C674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7F36ACC2-DA72-4DCC-8390-7B5A67D41E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681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12</a:t>
            </a:fld>
            <a:endParaRPr lang="en-AU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Spurious Matches</a:t>
            </a:r>
          </a:p>
          <a:p>
            <a:r>
              <a:rPr lang="en-US" altLang="en-US" dirty="0"/>
              <a:t>What’s happening?</a:t>
            </a:r>
          </a:p>
          <a:p>
            <a:r>
              <a:rPr lang="en-US" altLang="en-US" dirty="0"/>
              <a:t>This would be nicer</a:t>
            </a:r>
          </a:p>
        </p:txBody>
      </p:sp>
    </p:spTree>
    <p:extLst>
      <p:ext uri="{BB962C8B-B14F-4D97-AF65-F5344CB8AC3E}">
        <p14:creationId xmlns:p14="http://schemas.microsoft.com/office/powerpoint/2010/main" val="1626410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13</a:t>
            </a:fld>
            <a:endParaRPr lang="en-AU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What should the QC check for? Consistent depth and Lambertian!</a:t>
            </a:r>
          </a:p>
        </p:txBody>
      </p:sp>
    </p:spTree>
    <p:extLst>
      <p:ext uri="{BB962C8B-B14F-4D97-AF65-F5344CB8AC3E}">
        <p14:creationId xmlns:p14="http://schemas.microsoft.com/office/powerpoint/2010/main" val="2795065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14</a:t>
            </a:fld>
            <a:endParaRPr lang="en-AU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What should the QC check for? Consistent depth and Lambertian!</a:t>
            </a:r>
          </a:p>
        </p:txBody>
      </p:sp>
    </p:spTree>
    <p:extLst>
      <p:ext uri="{BB962C8B-B14F-4D97-AF65-F5344CB8AC3E}">
        <p14:creationId xmlns:p14="http://schemas.microsoft.com/office/powerpoint/2010/main" val="1728101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15</a:t>
            </a:fld>
            <a:endParaRPr lang="en-AU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What should the QC check for? Consistent depth and Lambertian!</a:t>
            </a:r>
          </a:p>
        </p:txBody>
      </p:sp>
    </p:spTree>
    <p:extLst>
      <p:ext uri="{BB962C8B-B14F-4D97-AF65-F5344CB8AC3E}">
        <p14:creationId xmlns:p14="http://schemas.microsoft.com/office/powerpoint/2010/main" val="3486931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16</a:t>
            </a:fld>
            <a:endParaRPr lang="en-AU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What should the QC check for? Consistent depth and Lambertian!</a:t>
            </a:r>
          </a:p>
        </p:txBody>
      </p:sp>
    </p:spTree>
    <p:extLst>
      <p:ext uri="{BB962C8B-B14F-4D97-AF65-F5344CB8AC3E}">
        <p14:creationId xmlns:p14="http://schemas.microsoft.com/office/powerpoint/2010/main" val="2467891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17</a:t>
            </a:fld>
            <a:endParaRPr lang="en-AU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What should the QC check for? Consistent depth and Lambertian!</a:t>
            </a:r>
          </a:p>
        </p:txBody>
      </p:sp>
    </p:spTree>
    <p:extLst>
      <p:ext uri="{BB962C8B-B14F-4D97-AF65-F5344CB8AC3E}">
        <p14:creationId xmlns:p14="http://schemas.microsoft.com/office/powerpoint/2010/main" val="2697781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18</a:t>
            </a:fld>
            <a:endParaRPr lang="en-AU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What should the QC check for? Consistent depth and Lambertian!</a:t>
            </a:r>
          </a:p>
        </p:txBody>
      </p:sp>
    </p:spTree>
    <p:extLst>
      <p:ext uri="{BB962C8B-B14F-4D97-AF65-F5344CB8AC3E}">
        <p14:creationId xmlns:p14="http://schemas.microsoft.com/office/powerpoint/2010/main" val="3423532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19</a:t>
            </a:fld>
            <a:endParaRPr lang="en-AU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What should the QC check for? Consistent depth and Lambertian!</a:t>
            </a:r>
          </a:p>
        </p:txBody>
      </p:sp>
    </p:spTree>
    <p:extLst>
      <p:ext uri="{BB962C8B-B14F-4D97-AF65-F5344CB8AC3E}">
        <p14:creationId xmlns:p14="http://schemas.microsoft.com/office/powerpoint/2010/main" val="382803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2</a:t>
            </a:fld>
            <a:endParaRPr lang="en-AU" altLang="en-US" dirty="0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D0323-E843-4762-BD88-0EF67ACDF47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388C28-AA5E-4C41-8F2F-9CE3D0B4D683}" type="slidenum">
              <a:rPr lang="en-AU" altLang="en-US"/>
              <a:pPr/>
              <a:t>20</a:t>
            </a:fld>
            <a:endParaRPr lang="en-AU" altLang="en-US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253A83E9-CC13-4D26-BF43-ED90B3B40E3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695D4F33-4880-434F-93BF-42B796F3133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5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21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EXPLAIN: Why Machine Learning: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A lot more information goes into training than into the model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Learn and make predictions without extra information (Light Field + </a:t>
            </a:r>
            <a:r>
              <a:rPr lang="en-US" altLang="en-US" dirty="0" err="1"/>
              <a:t>SfM</a:t>
            </a:r>
            <a:r>
              <a:rPr lang="en-US" altLang="en-US" dirty="0"/>
              <a:t> vs Focal Stack)</a:t>
            </a:r>
          </a:p>
          <a:p>
            <a:pPr marL="171450" indent="-171450">
              <a:buFontTx/>
              <a:buChar char="-"/>
            </a:pPr>
            <a:r>
              <a:rPr lang="en-US" altLang="en-US" dirty="0"/>
              <a:t>Hand-crafted is very time consuming – 1min vs milliseconds</a:t>
            </a:r>
          </a:p>
        </p:txBody>
      </p:sp>
    </p:spTree>
    <p:extLst>
      <p:ext uri="{BB962C8B-B14F-4D97-AF65-F5344CB8AC3E}">
        <p14:creationId xmlns:p14="http://schemas.microsoft.com/office/powerpoint/2010/main" val="3714362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22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2009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23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9947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24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9441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25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7938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26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EXPLAIN: Why Learning??</a:t>
            </a:r>
          </a:p>
        </p:txBody>
      </p:sp>
    </p:spTree>
    <p:extLst>
      <p:ext uri="{BB962C8B-B14F-4D97-AF65-F5344CB8AC3E}">
        <p14:creationId xmlns:p14="http://schemas.microsoft.com/office/powerpoint/2010/main" val="475596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27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9639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28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2249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29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Mention non-maxima-suppression</a:t>
            </a:r>
          </a:p>
        </p:txBody>
      </p:sp>
    </p:spTree>
    <p:extLst>
      <p:ext uri="{BB962C8B-B14F-4D97-AF65-F5344CB8AC3E}">
        <p14:creationId xmlns:p14="http://schemas.microsoft.com/office/powerpoint/2010/main" val="63536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3</a:t>
            </a:fld>
            <a:endParaRPr lang="en-AU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4941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30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4609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31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40153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D0323-E843-4762-BD88-0EF67ACDF47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388C28-AA5E-4C41-8F2F-9CE3D0B4D683}" type="slidenum">
              <a:rPr lang="en-AU" altLang="en-US"/>
              <a:pPr/>
              <a:t>32</a:t>
            </a:fld>
            <a:endParaRPr lang="en-AU" altLang="en-US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253A83E9-CC13-4D26-BF43-ED90B3B40E3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695D4F33-4880-434F-93BF-42B796F3133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1643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33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9794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34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65934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35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25693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7C3A25-FF9E-4AF4-A334-B40F39591E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544202-5BE8-4152-97A7-7AEF15004B90}" type="slidenum">
              <a:rPr lang="en-AU" altLang="en-US"/>
              <a:pPr/>
              <a:t>36</a:t>
            </a:fld>
            <a:endParaRPr lang="en-AU" altLang="en-US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435304DC-1503-4BEA-A8E1-146EBED6D5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F92CF96-DA4E-43E2-B053-F7127141BE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5979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7C3A25-FF9E-4AF4-A334-B40F39591E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544202-5BE8-4152-97A7-7AEF15004B90}" type="slidenum">
              <a:rPr lang="en-AU" altLang="en-US"/>
              <a:pPr/>
              <a:t>37</a:t>
            </a:fld>
            <a:endParaRPr lang="en-AU" altLang="en-US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435304DC-1503-4BEA-A8E1-146EBED6D5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F92CF96-DA4E-43E2-B053-F7127141BE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7C3A25-FF9E-4AF4-A334-B40F39591E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544202-5BE8-4152-97A7-7AEF15004B90}" type="slidenum">
              <a:rPr lang="en-AU" altLang="en-US"/>
              <a:pPr/>
              <a:t>38</a:t>
            </a:fld>
            <a:endParaRPr lang="en-AU" altLang="en-US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435304DC-1503-4BEA-A8E1-146EBED6D5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F92CF96-DA4E-43E2-B053-F7127141BE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4078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7C3A25-FF9E-4AF4-A334-B40F39591E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544202-5BE8-4152-97A7-7AEF15004B90}" type="slidenum">
              <a:rPr lang="en-AU" altLang="en-US"/>
              <a:pPr/>
              <a:t>39</a:t>
            </a:fld>
            <a:endParaRPr lang="en-AU" altLang="en-US" dirty="0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435304DC-1503-4BEA-A8E1-146EBED6D5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F92CF96-DA4E-43E2-B053-F7127141BE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921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97CE8D-C22E-481E-8A29-43A498701E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CE418A-7110-44FE-BDE0-B8EE4C538F61}" type="slidenum">
              <a:rPr lang="en-AU" altLang="en-US"/>
              <a:pPr/>
              <a:t>4</a:t>
            </a:fld>
            <a:endParaRPr lang="en-AU" altLang="en-US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C8580586-3C66-49E1-8D44-B3E605DDFD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60DEA86-E8C1-4A14-85CA-E4135C9E68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1029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7C3A25-FF9E-4AF4-A334-B40F39591E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544202-5BE8-4152-97A7-7AEF15004B90}" type="slidenum">
              <a:rPr lang="en-AU" altLang="en-US"/>
              <a:pPr/>
              <a:t>40</a:t>
            </a:fld>
            <a:endParaRPr lang="en-AU" altLang="en-US" dirty="0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435304DC-1503-4BEA-A8E1-146EBED6D5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F92CF96-DA4E-43E2-B053-F7127141BE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89345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540BFF-3522-4B9B-BD6C-62FD39B94A2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2AD942-D7D6-40FC-AA3A-E07060008142}" type="slidenum">
              <a:rPr lang="en-AU" altLang="en-US"/>
              <a:pPr/>
              <a:t>41</a:t>
            </a:fld>
            <a:endParaRPr lang="en-AU" altLang="en-US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id="{B23D1053-E7FD-4B3E-947E-A8A28F70801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EF9C387-9A04-4DB1-9A22-3DF349668AE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28BC5-2AED-4402-A837-1E17807BE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4B6B66-C88C-4890-BE62-92C8DA71880F}" type="slidenum">
              <a:rPr lang="en-AU" altLang="en-US"/>
              <a:pPr/>
              <a:t>5</a:t>
            </a:fld>
            <a:endParaRPr lang="en-AU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CEF0BF7-2F9A-4ABA-9F30-A3291EB4A0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EF392A1-42EC-46D1-8FD8-2BA66C7C74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dirty="0"/>
              <a:t>Explain EPI if not known to audience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06FE24-EA7F-45FB-B4F7-8D24D6C7CD6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9EA731-73CC-4819-81D9-993D724BA3DF}" type="slidenum">
              <a:rPr lang="en-AU" altLang="en-US"/>
              <a:pPr/>
              <a:t>6</a:t>
            </a:fld>
            <a:endParaRPr lang="en-AU" altLang="en-US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230B1AB7-FEC2-4027-AE18-B2187FEC9AA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F1703F34-D5AB-4BC8-9F98-521DF859F20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058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06FE24-EA7F-45FB-B4F7-8D24D6C7CD6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9EA731-73CC-4819-81D9-993D724BA3DF}" type="slidenum">
              <a:rPr lang="en-AU" altLang="en-US"/>
              <a:pPr/>
              <a:t>7</a:t>
            </a:fld>
            <a:endParaRPr lang="en-AU" altLang="en-US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230B1AB7-FEC2-4027-AE18-B2187FEC9AA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F1703F34-D5AB-4BC8-9F98-521DF859F20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8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135FA7-B487-4BC4-99B4-0B215B09C36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88A06E-CBC5-4FAA-BB21-13CAE1578108}" type="slidenum">
              <a:rPr lang="en-AU" altLang="en-US"/>
              <a:pPr/>
              <a:t>8</a:t>
            </a:fld>
            <a:endParaRPr lang="en-AU" altLang="en-US"/>
          </a:p>
        </p:txBody>
      </p:sp>
      <p:sp>
        <p:nvSpPr>
          <p:cNvPr id="62465" name="Rectangle 1">
            <a:extLst>
              <a:ext uri="{FF2B5EF4-FFF2-40B4-BE49-F238E27FC236}">
                <a16:creationId xmlns:a16="http://schemas.microsoft.com/office/drawing/2014/main" id="{927D1CD7-C8FB-47BB-B08C-1D4F5D708B9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684228B9-0613-47BC-99B0-576FF2D18E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12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CA1CF5-1D45-4779-AA37-E28AAA3F102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B6A224-1C25-419A-9EB2-8181FD762F6C}" type="slidenum">
              <a:rPr lang="en-AU" altLang="en-US"/>
              <a:pPr/>
              <a:t>9</a:t>
            </a:fld>
            <a:endParaRPr lang="en-AU" altLang="en-US"/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3235E133-C01F-4B37-A7DC-7DCA8831081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34D4A84F-0872-4DA4-B7BD-BCEE53A4EA6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03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A577-EF35-4814-8DF5-37C06A794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D9461-6ACC-4CA8-8340-214B22B37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230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9DF2-4307-49BF-A5A5-4B964C04C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287FE-2CBD-48E4-9B86-08F64FF04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549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A90EA8-8F42-4207-AAA1-0580A3D4A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157163"/>
            <a:ext cx="2266950" cy="5059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FC1AF-ED4B-49EC-9F5C-A10517A1B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157163"/>
            <a:ext cx="6650037" cy="5059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464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99E6-F847-4430-B198-95D070A11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88" y="2016125"/>
            <a:ext cx="7629525" cy="1438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303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CB68F-88A4-417C-B3CE-B396BE39D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9F335-00E0-4672-85DC-0B3645657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6131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8B49-22E5-4AD7-9024-E3E739D3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CBA10-BA5E-4894-BD45-03EE76111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241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FAF5-08E3-4A8B-BD32-E109BA4A5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55B57-AD30-43ED-BDDA-60114945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847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D71AA-379C-4A0E-ADC6-46CC12AB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E836F-F89D-4933-B7BE-31A69D1BD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6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E869D-6570-42CB-B7AC-6CB33A3F8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6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992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553F8-0BE0-4517-A677-FC4F3133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7E7E3-5BFC-4D62-B38C-79194E1F0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9C3AC8-0211-4C0C-B4B4-11603ACE6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E96803-CCB3-49FD-A07A-92223F61E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89986-9BFB-4547-801D-2CF2C3BB8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759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4D6B-878F-4DBD-8CD0-ACE9A078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11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17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50D4-E66B-4EE7-9994-C2B72539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B6A87-8C87-4A26-9409-858E02273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420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2936C-158A-469B-BEBC-566503B6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1DE53-0893-42E2-ADF3-08005EBC0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5F817-D067-4DD2-9D73-B66CCD3A5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371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ADBF-F552-48B4-9345-4A5B3D8A2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E4D99E-685B-418F-BCD2-CCA659B820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09CF4-AA1C-45D4-99B6-9217DDE71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112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C5A7-DB94-49B5-9281-720354B0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FBEBD-6663-4967-A601-2AC14E002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7980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E89BA6-5029-45B6-A335-9B51ECB3A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B0A3A-2C94-4D5F-9A3F-1820F79F0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78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6666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BB59-3345-4DF2-87A0-8BF4C38DB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75CC69-67D6-4BE6-B061-7B42D9533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7030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8F33-A4EE-43EB-95EF-1AFA0A57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8E1A0-07A9-4F3E-B9C8-B259BD52D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8277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2464A-6A18-4C24-BDF3-169FA1CD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55926-CC04-496C-9D9E-D1E1B65CE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5720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9A331-BE18-41B5-904E-A8095964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F2C8E-ADDD-408B-8CB4-4085A2E29B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3743325"/>
            <a:ext cx="4457700" cy="4383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EC9E7-8B79-4569-A888-DB15B2C7D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7800" y="3743325"/>
            <a:ext cx="4459288" cy="4383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674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2756-EBC8-462D-80C6-56AC5063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45E9C-648C-4CA4-9C03-D203E5432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6FD4A-93B3-44F8-9C74-FFAE15CA1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A4BCB-E163-4684-A57B-ECBB15197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C6BEA-3BBE-45F4-A1E8-0955D628C8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0456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EA5C5-EDBC-420F-B169-85AE162E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294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8EE8-1112-4748-8B6D-32999563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303F0-D34C-41A0-B8ED-65D8B5470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590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740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C5489-74F5-4D95-96B5-C755B995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802E1-1B55-4938-A441-3C28C6AEF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4B4D9-A80E-4EED-9058-9F636FC8B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6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BD84-9FB1-4738-976D-C15854F34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63571F-9376-4F38-89A8-0D8F4FB10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88242-AEB2-46DB-811E-3E0850D61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9796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7DFA-529E-472C-82B8-B7293F91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D716E-5FBD-4BF9-BC14-CDBFC93B3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37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EA394A-78B4-45BC-B839-88A134F6A6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450138" y="2016125"/>
            <a:ext cx="2266950" cy="6110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41B54-1341-493C-97D4-3D80941F3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7700" y="2016125"/>
            <a:ext cx="6650038" cy="61102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5779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A99E6-F847-4430-B198-95D070A11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88" y="2016125"/>
            <a:ext cx="7629525" cy="14382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963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2524-B047-4971-AFF8-08ED3EAE0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0062F-25CB-4471-8482-B41D6ADAE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485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471F4-CC9E-4C6E-9550-54B296682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E0BD0-342F-4E7F-AF30-91FAA593F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6238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67687-EF70-4C98-813D-1A83F18DC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5BF7E-B40F-45B0-BE48-B6EA9B842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0706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808F-C704-4717-B5BB-A3E14481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334C-18DF-447D-A7D3-C1CF1E8F9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92E64B-3D6B-4CDA-9E05-AF817936E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576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76E8-F212-4B2D-8E68-829A33E0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14843-7C8C-4EFD-9CBB-E5F279270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833438"/>
            <a:ext cx="4457700" cy="4383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1A8EB-1799-4AD9-AA60-73A49311B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833438"/>
            <a:ext cx="4459287" cy="4383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267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DACAF-CA40-41EA-A162-192F43CED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8A22F-DE92-49DF-8546-17D50B214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9D580-C1FA-4E1C-9007-BF69C6AE6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A32D3-ADDA-4C56-9EE3-E03F1F912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DE5063-4D5A-4BFE-8976-8445A09A3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8159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6B747-1D30-42F3-95BD-1DF389959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059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50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4FD0-B6D3-4D8E-96CC-45CDA82A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9D058-5AE6-47ED-BEC2-E83746CD0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81DA0-D587-4731-A59A-220B04B89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234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D6C7-C751-439F-BF36-C9B17E99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7E2878-9D72-4E27-A3C6-CA8FCB52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A4B16-E397-474A-8852-4C7F04B8C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2807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94D0D-0CF7-4D47-B01D-8E651B90F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2F7AE-3CFC-41E4-BDC4-134F6CD6E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226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EA39AE-1D7B-41D1-A707-0E50B069A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D05179-EE3D-44E5-9CDD-76DF987B9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602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B4E80-D123-4ACE-8A26-69DF5D94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797C9-8A35-4BDF-A100-7C8491776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537A2-8646-4E39-959F-AD49FD71D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D80A2-B8EA-40A7-9DC7-3899BF158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D6D55-DE0A-429A-AF48-FEC046A06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748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F2060-D155-4725-84B8-5437FA075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63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45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A094-1A15-4EEC-BA5A-07402740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7E988-1401-43A8-9D27-A564BBFF7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D1BAD-CEC3-4B11-B379-75655A359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35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B747-8279-4EAC-9A8C-10DB2563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CCCA7-75FC-439D-9FBC-BEA4DA050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782DF-78EA-4D61-BCD6-9981F58A1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83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7795C7F-A72E-4416-89AD-6179CF7DA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157163"/>
            <a:ext cx="906938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95B0F9E-A38E-487E-8A2D-2E1F872BD8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833438"/>
            <a:ext cx="9069387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31" name="Text Box 7">
            <a:extLst>
              <a:ext uri="{FF2B5EF4-FFF2-40B4-BE49-F238E27FC236}">
                <a16:creationId xmlns:a16="http://schemas.microsoft.com/office/drawing/2014/main" id="{DB0114F8-ACC6-4EA8-85CF-B7FA604D01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96188" y="5376863"/>
            <a:ext cx="2347912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668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r">
              <a:lnSpc>
                <a:spcPct val="93000"/>
              </a:lnSpc>
            </a:pPr>
            <a:fld id="{26D58998-A864-411D-BACB-69937D4DF8A2}" type="slidenum">
              <a:rPr lang="en-AU" altLang="en-US" sz="1200">
                <a:solidFill>
                  <a:srgbClr val="FFFFFF"/>
                </a:solidFill>
                <a:latin typeface="Andale Mono" pitchFamily="1" charset="0"/>
              </a:rPr>
              <a:pPr algn="r">
                <a:lnSpc>
                  <a:spcPct val="93000"/>
                </a:lnSpc>
              </a:pPr>
              <a:t>‹#›</a:t>
            </a:fld>
            <a:endParaRPr lang="en-AU" altLang="en-US" sz="1200" dirty="0">
              <a:solidFill>
                <a:srgbClr val="FFFFFF"/>
              </a:solidFill>
              <a:latin typeface="Andale Mono" pitchFamily="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97" r:id="rId12"/>
  </p:sldLayoutIdLst>
  <p:txStyles>
    <p:titleStyle>
      <a:lvl1pPr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kern="1200">
          <a:solidFill>
            <a:srgbClr val="CEBA59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CEBA59"/>
          </a:solidFill>
          <a:latin typeface="Verdana" panose="020B0604030504040204" pitchFamily="34" charset="0"/>
          <a:cs typeface="Droid Sans Fallback" charset="0"/>
        </a:defRPr>
      </a:lvl2pPr>
      <a:lvl3pPr marL="11430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CEBA59"/>
          </a:solidFill>
          <a:latin typeface="Verdana" panose="020B0604030504040204" pitchFamily="34" charset="0"/>
          <a:cs typeface="Droid Sans Fallback" charset="0"/>
        </a:defRPr>
      </a:lvl3pPr>
      <a:lvl4pPr marL="16002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CEBA59"/>
          </a:solidFill>
          <a:latin typeface="Verdana" panose="020B0604030504040204" pitchFamily="34" charset="0"/>
          <a:cs typeface="Droid Sans Fallback" charset="0"/>
        </a:defRPr>
      </a:lvl4pPr>
      <a:lvl5pPr marL="20574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CEBA59"/>
          </a:solidFill>
          <a:latin typeface="Verdana" panose="020B0604030504040204" pitchFamily="34" charset="0"/>
          <a:cs typeface="Droid Sans Fallback" charset="0"/>
        </a:defRPr>
      </a:lvl5pPr>
      <a:lvl6pPr marL="25146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CEBA59"/>
          </a:solidFill>
          <a:latin typeface="Verdana" panose="020B0604030504040204" pitchFamily="34" charset="0"/>
          <a:cs typeface="Droid Sans Fallback" charset="0"/>
        </a:defRPr>
      </a:lvl6pPr>
      <a:lvl7pPr marL="29718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CEBA59"/>
          </a:solidFill>
          <a:latin typeface="Verdana" panose="020B0604030504040204" pitchFamily="34" charset="0"/>
          <a:cs typeface="Droid Sans Fallback" charset="0"/>
        </a:defRPr>
      </a:lvl7pPr>
      <a:lvl8pPr marL="34290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CEBA59"/>
          </a:solidFill>
          <a:latin typeface="Verdana" panose="020B0604030504040204" pitchFamily="34" charset="0"/>
          <a:cs typeface="Droid Sans Fallback" charset="0"/>
        </a:defRPr>
      </a:lvl8pPr>
      <a:lvl9pPr marL="38862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CEBA59"/>
          </a:solidFill>
          <a:latin typeface="Verdana" panose="020B0604030504040204" pitchFamily="34" charset="0"/>
          <a:cs typeface="Droid Sans Fallback" charset="0"/>
        </a:defRPr>
      </a:lvl9pPr>
    </p:titleStyle>
    <p:bodyStyle>
      <a:lvl1pPr marL="342900" indent="-342900" algn="l" defTabSz="449263" rtl="0" fontAlgn="base" hangingPunct="0"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EEEEE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EEEEE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EEEEEE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EEEEE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EEEE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34A9BE7F-46D3-4E4F-8209-13734801F7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368925"/>
            <a:ext cx="10079038" cy="331788"/>
          </a:xfrm>
          <a:prstGeom prst="rect">
            <a:avLst/>
          </a:prstGeom>
          <a:solidFill>
            <a:srgbClr val="111111"/>
          </a:solidFill>
          <a:ln>
            <a:noFill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C64FEBA4-9386-4C76-A4C6-B6BEC01480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938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F3F59AA-F732-4AD3-9CC1-4025C2196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938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5CAFACC-4C7D-43D8-B68C-FE00B4F3AE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82925" y="5341938"/>
            <a:ext cx="39147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spcAft>
                <a:spcPct val="0"/>
              </a:spcAft>
            </a:pPr>
            <a:r>
              <a:rPr lang="en-AU" altLang="en-US" sz="1600" dirty="0">
                <a:solidFill>
                  <a:srgbClr val="999999"/>
                </a:solidFill>
                <a:latin typeface="BankGothic Md BT" charset="0"/>
              </a:rPr>
              <a:t>Stanford Computational Imaging Lab</a:t>
            </a: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46E8AD2B-A22B-4A6D-97F4-AB599F4112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3" y="5400675"/>
            <a:ext cx="2009775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008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>
              <a:lnSpc>
                <a:spcPct val="96000"/>
              </a:lnSpc>
            </a:pPr>
            <a:r>
              <a:rPr lang="en-AU" altLang="en-US" sz="1000">
                <a:solidFill>
                  <a:srgbClr val="999999"/>
                </a:solidFill>
                <a:latin typeface="Droid Sans Mono" pitchFamily="33" charset="0"/>
              </a:rPr>
              <a:t>ComputationalImaging.org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81F8C76-B7C9-410D-9EB4-390321AA6F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84138"/>
            <a:ext cx="56832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5" name="Text Box 7">
            <a:extLst>
              <a:ext uri="{FF2B5EF4-FFF2-40B4-BE49-F238E27FC236}">
                <a16:creationId xmlns:a16="http://schemas.microsoft.com/office/drawing/2014/main" id="{06784E53-911E-4DFC-9C87-103DDF5D938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96188" y="5376863"/>
            <a:ext cx="2347912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668" rIns="90000" bIns="4500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r">
              <a:lnSpc>
                <a:spcPct val="93000"/>
              </a:lnSpc>
            </a:pPr>
            <a:fld id="{E8040FB0-2143-49D5-9722-2EFB538691EF}" type="slidenum">
              <a:rPr lang="en-AU" altLang="en-US" sz="1200">
                <a:solidFill>
                  <a:srgbClr val="EEEEEE"/>
                </a:solidFill>
                <a:latin typeface="Andale Mono" pitchFamily="1" charset="0"/>
              </a:rPr>
              <a:pPr algn="r">
                <a:lnSpc>
                  <a:spcPct val="93000"/>
                </a:lnSpc>
              </a:pPr>
              <a:t>‹#›</a:t>
            </a:fld>
            <a:endParaRPr lang="en-AU" altLang="en-US" sz="1200">
              <a:solidFill>
                <a:srgbClr val="EEEEEE"/>
              </a:solidFill>
              <a:latin typeface="Andale Mono" pitchFamily="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 Regular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 Regular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 Regular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 Regular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 Regular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 Regular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 Regular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Noto Sans CJK SC Regular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6EE73C6-1F57-4F2E-B60A-832B76D50C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44688" y="2016125"/>
            <a:ext cx="7629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0BEBB4D-0E4D-49E3-9FC4-C0A34E092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374332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6" r:id="rId12"/>
  </p:sldLayoutIdLst>
  <p:txStyles>
    <p:titleStyle>
      <a:lvl1pPr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DDDDDD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DDDDDD"/>
          </a:solidFill>
          <a:latin typeface="Verdana" panose="020B0604030504040204" pitchFamily="34" charset="0"/>
          <a:cs typeface="Droid Sans Fallback" charset="0"/>
        </a:defRPr>
      </a:lvl2pPr>
      <a:lvl3pPr marL="11430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DDDDDD"/>
          </a:solidFill>
          <a:latin typeface="Verdana" panose="020B0604030504040204" pitchFamily="34" charset="0"/>
          <a:cs typeface="Droid Sans Fallback" charset="0"/>
        </a:defRPr>
      </a:lvl3pPr>
      <a:lvl4pPr marL="16002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DDDDDD"/>
          </a:solidFill>
          <a:latin typeface="Verdana" panose="020B0604030504040204" pitchFamily="34" charset="0"/>
          <a:cs typeface="Droid Sans Fallback" charset="0"/>
        </a:defRPr>
      </a:lvl4pPr>
      <a:lvl5pPr marL="20574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DDDDDD"/>
          </a:solidFill>
          <a:latin typeface="Verdana" panose="020B0604030504040204" pitchFamily="34" charset="0"/>
          <a:cs typeface="Droid Sans Fallback" charset="0"/>
        </a:defRPr>
      </a:lvl5pPr>
      <a:lvl6pPr marL="25146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DDDDDD"/>
          </a:solidFill>
          <a:latin typeface="Verdana" panose="020B0604030504040204" pitchFamily="34" charset="0"/>
          <a:cs typeface="Droid Sans Fallback" charset="0"/>
        </a:defRPr>
      </a:lvl6pPr>
      <a:lvl7pPr marL="29718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DDDDDD"/>
          </a:solidFill>
          <a:latin typeface="Verdana" panose="020B0604030504040204" pitchFamily="34" charset="0"/>
          <a:cs typeface="Droid Sans Fallback" charset="0"/>
        </a:defRPr>
      </a:lvl7pPr>
      <a:lvl8pPr marL="34290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DDDDDD"/>
          </a:solidFill>
          <a:latin typeface="Verdana" panose="020B0604030504040204" pitchFamily="34" charset="0"/>
          <a:cs typeface="Droid Sans Fallback" charset="0"/>
        </a:defRPr>
      </a:lvl8pPr>
      <a:lvl9pPr marL="3886200" indent="-228600" algn="ctr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DDDDDD"/>
          </a:solidFill>
          <a:latin typeface="Verdana" panose="020B0604030504040204" pitchFamily="34" charset="0"/>
          <a:cs typeface="Droid Sans Fallback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C5B52E7A-97CE-49B1-91CE-F1361713A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080CF3D7-212B-41B2-A12F-1706F45DA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B8F9D45-C8D7-41C5-97DC-2265A1D53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57813"/>
            <a:ext cx="10079038" cy="331787"/>
          </a:xfrm>
          <a:prstGeom prst="rect">
            <a:avLst/>
          </a:prstGeom>
          <a:solidFill>
            <a:srgbClr val="111111"/>
          </a:solidFill>
          <a:ln>
            <a:noFill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03BB490-AFB9-4A84-BF1E-096CF11D6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5330825"/>
            <a:ext cx="39147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spcAft>
                <a:spcPct val="0"/>
              </a:spcAft>
            </a:pPr>
            <a:r>
              <a:rPr lang="en-AU" altLang="en-US" sz="1600">
                <a:solidFill>
                  <a:srgbClr val="999999"/>
                </a:solidFill>
                <a:latin typeface="BankGothic Md BT" charset="0"/>
              </a:rPr>
              <a:t>Stanford Computational Imaging Lab</a:t>
            </a: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B5EDB40B-1677-4DD3-80FA-676703757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5387975"/>
            <a:ext cx="2009775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008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>
              <a:lnSpc>
                <a:spcPct val="96000"/>
              </a:lnSpc>
            </a:pPr>
            <a:r>
              <a:rPr lang="en-AU" altLang="en-US" sz="1000">
                <a:solidFill>
                  <a:srgbClr val="999999"/>
                </a:solidFill>
                <a:latin typeface="Droid Sans Mono" pitchFamily="33" charset="0"/>
              </a:rPr>
              <a:t>ComputationalImaging.org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Droid Sans Fallback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Droid Sans Fallback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Droid Sans Fallback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Droid Sans Fallback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Droid Sans Fallback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Droid Sans Fallback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Droid Sans Fallback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cs typeface="Droid Sans Fallback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68E4A910-CB54-494F-BD11-B993C641B0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46138" y="1728788"/>
            <a:ext cx="8388350" cy="172878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en-AU" altLang="en-US" dirty="0">
                <a:solidFill>
                  <a:srgbClr val="FFFF66"/>
                </a:solidFill>
              </a:rPr>
              <a:t>Learning to Detect</a:t>
            </a:r>
            <a:br>
              <a:rPr lang="en-AU" altLang="en-US" dirty="0">
                <a:solidFill>
                  <a:srgbClr val="FFFF66"/>
                </a:solidFill>
              </a:rPr>
            </a:br>
            <a:r>
              <a:rPr lang="en-AU" altLang="en-US" dirty="0">
                <a:solidFill>
                  <a:srgbClr val="FFFF66"/>
                </a:solidFill>
              </a:rPr>
              <a:t>Light Field Features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807CF6EA-0FF9-47EA-A1B1-5FA7C3473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488" y="4427538"/>
            <a:ext cx="6443662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6002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r">
              <a:lnSpc>
                <a:spcPct val="93000"/>
              </a:lnSpc>
              <a:spcAft>
                <a:spcPct val="0"/>
              </a:spcAft>
            </a:pPr>
            <a:br>
              <a:rPr lang="en-AU" altLang="en-US" dirty="0">
                <a:solidFill>
                  <a:srgbClr val="DDDDDD"/>
                </a:solidFill>
                <a:latin typeface="Andale Mono" pitchFamily="1" charset="0"/>
                <a:cs typeface="Droid Sans Fallback" charset="0"/>
              </a:rPr>
            </a:br>
            <a:r>
              <a:rPr lang="en-AU" altLang="en-US" dirty="0">
                <a:solidFill>
                  <a:srgbClr val="DDDDDD"/>
                </a:solidFill>
                <a:latin typeface="Andale Mono" pitchFamily="1" charset="0"/>
                <a:cs typeface="Droid Sans Fallback" charset="0"/>
              </a:rPr>
              <a:t>15 Jun 2018</a:t>
            </a:r>
            <a:br>
              <a:rPr lang="en-AU" altLang="en-US" dirty="0">
                <a:solidFill>
                  <a:srgbClr val="DDDDDD"/>
                </a:solidFill>
                <a:latin typeface="Andale Mono" pitchFamily="1" charset="0"/>
                <a:cs typeface="Droid Sans Fallback" charset="0"/>
              </a:rPr>
            </a:br>
            <a:endParaRPr lang="en-AU" altLang="en-US" dirty="0">
              <a:solidFill>
                <a:srgbClr val="DDDDDD"/>
              </a:solidFill>
              <a:latin typeface="Andale Mono" pitchFamily="1" charset="0"/>
              <a:cs typeface="Droid Sans Fallback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A3184D9-B709-4BA2-9273-EE131E295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73" y="3081159"/>
            <a:ext cx="83883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 kern="1200">
                <a:solidFill>
                  <a:srgbClr val="DDDDDD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DDDDDD"/>
                </a:solidFill>
                <a:latin typeface="Verdana" panose="020B0604030504040204" pitchFamily="34" charset="0"/>
                <a:cs typeface="Droid Sans Fallback" charset="0"/>
              </a:defRPr>
            </a:lvl2pPr>
            <a:lvl3pPr marL="11430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DDDDDD"/>
                </a:solidFill>
                <a:latin typeface="Verdana" panose="020B0604030504040204" pitchFamily="34" charset="0"/>
                <a:cs typeface="Droid Sans Fallback" charset="0"/>
              </a:defRPr>
            </a:lvl3pPr>
            <a:lvl4pPr marL="16002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DDDDDD"/>
                </a:solidFill>
                <a:latin typeface="Verdana" panose="020B0604030504040204" pitchFamily="34" charset="0"/>
                <a:cs typeface="Droid Sans Fallback" charset="0"/>
              </a:defRPr>
            </a:lvl4pPr>
            <a:lvl5pPr marL="20574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DDDDDD"/>
                </a:solidFill>
                <a:latin typeface="Verdana" panose="020B0604030504040204" pitchFamily="34" charset="0"/>
                <a:cs typeface="Droid Sans Fallback" charset="0"/>
              </a:defRPr>
            </a:lvl5pPr>
            <a:lvl6pPr marL="25146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DDDDDD"/>
                </a:solidFill>
                <a:latin typeface="Verdana" panose="020B0604030504040204" pitchFamily="34" charset="0"/>
                <a:cs typeface="Droid Sans Fallback" charset="0"/>
              </a:defRPr>
            </a:lvl6pPr>
            <a:lvl7pPr marL="29718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DDDDDD"/>
                </a:solidFill>
                <a:latin typeface="Verdana" panose="020B0604030504040204" pitchFamily="34" charset="0"/>
                <a:cs typeface="Droid Sans Fallback" charset="0"/>
              </a:defRPr>
            </a:lvl7pPr>
            <a:lvl8pPr marL="34290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DDDDDD"/>
                </a:solidFill>
                <a:latin typeface="Verdana" panose="020B0604030504040204" pitchFamily="34" charset="0"/>
                <a:cs typeface="Droid Sans Fallback" charset="0"/>
              </a:defRPr>
            </a:lvl8pPr>
            <a:lvl9pPr marL="38862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DDDDDD"/>
                </a:solidFill>
                <a:latin typeface="Verdana" panose="020B0604030504040204" pitchFamily="34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en-AU" altLang="en-US" sz="2400" dirty="0">
                <a:solidFill>
                  <a:srgbClr val="FFFF66"/>
                </a:solidFill>
              </a:rPr>
              <a:t>Progress Report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98CDEF80-EC4A-4771-9637-A5195ADF3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6416" r="52219" b="11754"/>
          <a:stretch/>
        </p:blipFill>
        <p:spPr bwMode="auto">
          <a:xfrm>
            <a:off x="311725" y="1387475"/>
            <a:ext cx="4526205" cy="31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463C6357-A17D-410C-AC0D-F1C9D35EE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1" t="8569" r="3055" b="11755"/>
          <a:stretch/>
        </p:blipFill>
        <p:spPr bwMode="auto">
          <a:xfrm>
            <a:off x="5116177" y="1408716"/>
            <a:ext cx="4648535" cy="31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7B37854B-5B46-4DF3-B5D0-A47C1F3AD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105" y="4587875"/>
            <a:ext cx="211653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dirty="0">
                <a:solidFill>
                  <a:srgbClr val="FFFFFF"/>
                </a:solidFill>
              </a:rPr>
              <a:t>All putative matches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E6EC744D-C235-49E0-A93A-09B6421FF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129" y="4587875"/>
            <a:ext cx="211653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dirty="0">
                <a:solidFill>
                  <a:srgbClr val="FFFFFF"/>
                </a:solidFill>
              </a:rPr>
              <a:t>Post-RANSAC matches</a:t>
            </a:r>
          </a:p>
        </p:txBody>
      </p:sp>
    </p:spTree>
    <p:extLst>
      <p:ext uri="{BB962C8B-B14F-4D97-AF65-F5344CB8AC3E}">
        <p14:creationId xmlns:p14="http://schemas.microsoft.com/office/powerpoint/2010/main" val="2312569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03419881-F24F-460E-A8E8-1421996F3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7196" r="5545" b="5532"/>
          <a:stretch/>
        </p:blipFill>
        <p:spPr bwMode="auto">
          <a:xfrm>
            <a:off x="2068512" y="777875"/>
            <a:ext cx="569068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59920682-CF5B-47AC-B41E-E6A06892C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745" y="5027993"/>
            <a:ext cx="211653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dirty="0">
                <a:solidFill>
                  <a:srgbClr val="FFFFFF"/>
                </a:solidFill>
              </a:rPr>
              <a:t>Rectified stereo images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9AB490B-3291-4250-9DD3-282C93B0B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57163"/>
            <a:ext cx="907097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 kern="1200">
                <a:solidFill>
                  <a:srgbClr val="CEBA59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2pPr>
            <a:lvl3pPr marL="11430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3pPr>
            <a:lvl4pPr marL="16002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4pPr>
            <a:lvl5pPr marL="20574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5pPr>
            <a:lvl6pPr marL="25146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6pPr>
            <a:lvl7pPr marL="29718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7pPr>
            <a:lvl8pPr marL="34290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8pPr>
            <a:lvl9pPr marL="38862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/>
              <a:t>Fix : Focal Stack Features</a:t>
            </a:r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272336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Depth Estimation Failure due to Reflections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AB0D60-F906-4864-96BE-5A67F6733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69014" r="1844" b="10599"/>
          <a:stretch/>
        </p:blipFill>
        <p:spPr bwMode="auto">
          <a:xfrm>
            <a:off x="188913" y="4194904"/>
            <a:ext cx="97536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E6B8D892-3C75-4D8B-A493-8B3183A04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1038078"/>
            <a:ext cx="53594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dirty="0">
                <a:solidFill>
                  <a:srgbClr val="FFFFFF"/>
                </a:solidFill>
              </a:rPr>
              <a:t>Reflections cause spurious matches [Wanner2013]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5B81598-CCF0-4315-89AE-1B54CD31E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512" y="1031128"/>
            <a:ext cx="3195637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dirty="0">
                <a:solidFill>
                  <a:srgbClr val="FFFFFF"/>
                </a:solidFill>
              </a:rPr>
              <a:t>This would be much nicer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216292-E36B-4080-8CB1-E45287887B9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12" y="1457178"/>
            <a:ext cx="2103120" cy="2103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82619-87D5-45FD-840F-E480C5FEBC3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60" y="1457178"/>
            <a:ext cx="2103120" cy="2103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88D767-D114-47D6-8D4B-84DC1DEC12A7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79" y="1457178"/>
            <a:ext cx="2103120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8D3FCD-5A11-4FF9-A5C0-AB735C6E0CF1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84" y="1457178"/>
            <a:ext cx="210312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6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Formalization: Feature Quality 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6F717-2563-4D16-A61F-8F2558F76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2" y="777875"/>
            <a:ext cx="6672493" cy="46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742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Formalization: Feature Quality 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6F717-2563-4D16-A61F-8F2558F76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2" y="782252"/>
            <a:ext cx="6672493" cy="462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6833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Formalization: Feature Quality 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6F717-2563-4D16-A61F-8F2558F76D1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8239" r="57765" b="58805"/>
          <a:stretch/>
        </p:blipFill>
        <p:spPr>
          <a:xfrm>
            <a:off x="3028632" y="1128394"/>
            <a:ext cx="1554480" cy="1554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18169-6E1D-4EE5-9D7E-3B98B3D1A26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8" t="8239" r="14511" b="58805"/>
          <a:stretch/>
        </p:blipFill>
        <p:spPr>
          <a:xfrm>
            <a:off x="5497512" y="1122779"/>
            <a:ext cx="1554480" cy="1636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75E92-6E1C-412E-8C9C-0255F524E6C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56027" r="57765" b="11017"/>
          <a:stretch/>
        </p:blipFill>
        <p:spPr>
          <a:xfrm>
            <a:off x="3028632" y="3368675"/>
            <a:ext cx="1554480" cy="1554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63912-B32E-44B1-8EF7-DC3B556838D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8" t="56027" r="14511" b="11017"/>
          <a:stretch/>
        </p:blipFill>
        <p:spPr>
          <a:xfrm>
            <a:off x="5497512" y="3368675"/>
            <a:ext cx="1554480" cy="1636296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92FC479C-CF5F-4A96-B032-916342962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939" y="2676926"/>
            <a:ext cx="211653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Good Feature</a:t>
            </a:r>
          </a:p>
        </p:txBody>
      </p:sp>
    </p:spTree>
    <p:extLst>
      <p:ext uri="{BB962C8B-B14F-4D97-AF65-F5344CB8AC3E}">
        <p14:creationId xmlns:p14="http://schemas.microsoft.com/office/powerpoint/2010/main" val="178002839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Formalization: Feature Quality 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6F717-2563-4D16-A61F-8F2558F76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94" y="782252"/>
            <a:ext cx="5675128" cy="4624372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7B2CC896-B24B-4A91-A8F5-2A1F32AE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939" y="2676926"/>
            <a:ext cx="211653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Good Feature</a:t>
            </a:r>
          </a:p>
        </p:txBody>
      </p:sp>
    </p:spTree>
    <p:extLst>
      <p:ext uri="{BB962C8B-B14F-4D97-AF65-F5344CB8AC3E}">
        <p14:creationId xmlns:p14="http://schemas.microsoft.com/office/powerpoint/2010/main" val="68393841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Formalization: Feature Quality 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6F717-2563-4D16-A61F-8F2558F76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2" y="782252"/>
            <a:ext cx="6672493" cy="462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1741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Formalization: Feature Quality 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6F717-2563-4D16-A61F-8F2558F76D1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8144" r="58383" b="58900"/>
          <a:stretch/>
        </p:blipFill>
        <p:spPr>
          <a:xfrm>
            <a:off x="3181032" y="1204595"/>
            <a:ext cx="1554480" cy="1554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A543F-533E-40C6-8EEC-1D3D1374905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2" t="8144" r="13891" b="58900"/>
          <a:stretch/>
        </p:blipFill>
        <p:spPr>
          <a:xfrm>
            <a:off x="5497512" y="1158875"/>
            <a:ext cx="1554480" cy="1554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26E0F-EACA-46EB-8AFD-0FA060219B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55930" r="58383" b="11114"/>
          <a:stretch/>
        </p:blipFill>
        <p:spPr>
          <a:xfrm>
            <a:off x="3181032" y="3292475"/>
            <a:ext cx="1554480" cy="1554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ECAA1-4424-436D-B70B-9F1A28E1E8F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0" t="55930" r="13953" b="11114"/>
          <a:stretch/>
        </p:blipFill>
        <p:spPr>
          <a:xfrm>
            <a:off x="5497512" y="3261995"/>
            <a:ext cx="1554480" cy="1554480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7BA77596-B985-4CBA-B3CD-A0E252607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3" y="2835275"/>
            <a:ext cx="211653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Bad Feature</a:t>
            </a:r>
          </a:p>
        </p:txBody>
      </p:sp>
    </p:spTree>
    <p:extLst>
      <p:ext uri="{BB962C8B-B14F-4D97-AF65-F5344CB8AC3E}">
        <p14:creationId xmlns:p14="http://schemas.microsoft.com/office/powerpoint/2010/main" val="148278674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Formalization: Feature Quality Check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6F717-2563-4D16-A61F-8F2558F76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10" y="782252"/>
            <a:ext cx="5632296" cy="4624372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95F5C54D-F55A-4DEC-AD56-4D8BB56F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3" y="2835275"/>
            <a:ext cx="211653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Bad Feature</a:t>
            </a:r>
          </a:p>
        </p:txBody>
      </p:sp>
    </p:spTree>
    <p:extLst>
      <p:ext uri="{BB962C8B-B14F-4D97-AF65-F5344CB8AC3E}">
        <p14:creationId xmlns:p14="http://schemas.microsoft.com/office/powerpoint/2010/main" val="272114472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Multi-View 3D Reconstruction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857035-CEF5-45C4-86D9-F82DED9C96ED}"/>
              </a:ext>
            </a:extLst>
          </p:cNvPr>
          <p:cNvGrpSpPr/>
          <p:nvPr/>
        </p:nvGrpSpPr>
        <p:grpSpPr>
          <a:xfrm>
            <a:off x="399283" y="1458239"/>
            <a:ext cx="5931807" cy="2748636"/>
            <a:chOff x="399283" y="1458239"/>
            <a:chExt cx="5931807" cy="2748636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BC00FE7F-B5E6-4960-9B7E-C9EB76038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83" y="2829839"/>
              <a:ext cx="1974029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9032C911-7AA9-42B7-891D-A1A095890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83" y="1458239"/>
              <a:ext cx="1976284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10">
              <a:extLst>
                <a:ext uri="{FF2B5EF4-FFF2-40B4-BE49-F238E27FC236}">
                  <a16:creationId xmlns:a16="http://schemas.microsoft.com/office/drawing/2014/main" id="{33B4E04F-FB19-4453-89D9-286A980EE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592" y="1460957"/>
              <a:ext cx="1974029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4AC710DF-623D-40E6-BF0D-83E4D5AFDB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312" y="2835275"/>
              <a:ext cx="1974029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945A68A8-070A-4E58-B6EA-30022F99D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061" y="1458239"/>
              <a:ext cx="1974029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87289A4A-0E77-4C8D-AE1B-BAA586886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103" y="2829839"/>
              <a:ext cx="1973943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1" name="Text Box 7">
            <a:extLst>
              <a:ext uri="{FF2B5EF4-FFF2-40B4-BE49-F238E27FC236}">
                <a16:creationId xmlns:a16="http://schemas.microsoft.com/office/drawing/2014/main" id="{4BCEADDA-F934-4D01-A761-191C8D5C2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87" y="3789363"/>
            <a:ext cx="2328862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119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1pPr>
            <a:lvl2pPr>
              <a:lnSpc>
                <a:spcPct val="119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2pPr>
            <a:lvl3pPr>
              <a:lnSpc>
                <a:spcPct val="119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3pPr>
            <a:lvl4pPr>
              <a:lnSpc>
                <a:spcPct val="119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4pPr>
            <a:lvl5pPr>
              <a:lnSpc>
                <a:spcPct val="119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9pPr>
          </a:lstStyle>
          <a:p>
            <a:pPr eaLnBrk="1"/>
            <a:r>
              <a:rPr lang="en-AU" altLang="en-US" sz="1400" dirty="0">
                <a:solidFill>
                  <a:srgbClr val="FFFFFF"/>
                </a:solidFill>
              </a:rPr>
              <a:t>COLMAP meshed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EE5E15CE-7176-47F3-9466-7C5C6894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2" y="1616075"/>
            <a:ext cx="29083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43592F-896A-47EB-A081-74A60C34D3A3}"/>
              </a:ext>
            </a:extLst>
          </p:cNvPr>
          <p:cNvSpPr/>
          <p:nvPr/>
        </p:nvSpPr>
        <p:spPr bwMode="auto">
          <a:xfrm>
            <a:off x="6446902" y="2741601"/>
            <a:ext cx="269810" cy="246074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131C0F38-3869-4534-A620-4E301389A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" y="4198721"/>
            <a:ext cx="541737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119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1pPr>
            <a:lvl2pPr>
              <a:lnSpc>
                <a:spcPct val="119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2pPr>
            <a:lvl3pPr>
              <a:lnSpc>
                <a:spcPct val="119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3pPr>
            <a:lvl4pPr>
              <a:lnSpc>
                <a:spcPct val="119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4pPr>
            <a:lvl5pPr>
              <a:lnSpc>
                <a:spcPct val="119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Phetsarath OT" charset="0"/>
                <a:cs typeface="DejaVu Sans" charset="0"/>
              </a:defRPr>
            </a:lvl9pPr>
          </a:lstStyle>
          <a:p>
            <a:pPr eaLnBrk="1"/>
            <a:r>
              <a:rPr lang="en-AU" altLang="en-US" sz="1400" dirty="0">
                <a:solidFill>
                  <a:srgbClr val="FFFFFF"/>
                </a:solidFill>
              </a:rPr>
              <a:t>Multiple views with different, unknown camera parameters</a:t>
            </a:r>
          </a:p>
          <a:p>
            <a:pPr eaLnBrk="1"/>
            <a:endParaRPr lang="en-AU" alt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68E4A910-CB54-494F-BD11-B993C641B0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46138" y="1728788"/>
            <a:ext cx="8388350" cy="172878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en-AU" altLang="en-US" dirty="0">
                <a:solidFill>
                  <a:srgbClr val="FFFF66"/>
                </a:solidFill>
              </a:rPr>
              <a:t>How can we use these insights to detect better features?</a:t>
            </a:r>
          </a:p>
        </p:txBody>
      </p:sp>
    </p:spTree>
    <p:extLst>
      <p:ext uri="{BB962C8B-B14F-4D97-AF65-F5344CB8AC3E}">
        <p14:creationId xmlns:p14="http://schemas.microsoft.com/office/powerpoint/2010/main" val="833104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0061" y="293791"/>
            <a:ext cx="3771901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Approach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820065-3F6A-4482-9F8E-6B23B107813B}"/>
              </a:ext>
            </a:extLst>
          </p:cNvPr>
          <p:cNvSpPr/>
          <p:nvPr/>
        </p:nvSpPr>
        <p:spPr bwMode="auto">
          <a:xfrm>
            <a:off x="1230312" y="1158875"/>
            <a:ext cx="2971800" cy="1756669"/>
          </a:xfrm>
          <a:prstGeom prst="rect">
            <a:avLst/>
          </a:prstGeom>
          <a:solidFill>
            <a:srgbClr val="95A8D9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sz="2800" b="1" dirty="0"/>
              <a:t>Data Acquisition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A63289-4681-46E0-9082-DF4C23EF25B8}"/>
              </a:ext>
            </a:extLst>
          </p:cNvPr>
          <p:cNvSpPr/>
          <p:nvPr/>
        </p:nvSpPr>
        <p:spPr bwMode="auto">
          <a:xfrm>
            <a:off x="5573712" y="1158875"/>
            <a:ext cx="2971800" cy="1756669"/>
          </a:xfrm>
          <a:prstGeom prst="rect">
            <a:avLst/>
          </a:prstGeom>
          <a:solidFill>
            <a:srgbClr val="95A8D9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sz="2800" b="1" dirty="0"/>
              <a:t>Data Augmentation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643D43-C78F-4D40-BF81-BEA31A1E80D2}"/>
              </a:ext>
            </a:extLst>
          </p:cNvPr>
          <p:cNvSpPr/>
          <p:nvPr/>
        </p:nvSpPr>
        <p:spPr bwMode="auto">
          <a:xfrm>
            <a:off x="5565506" y="3427569"/>
            <a:ext cx="2971800" cy="1756669"/>
          </a:xfrm>
          <a:prstGeom prst="rect">
            <a:avLst/>
          </a:prstGeom>
          <a:solidFill>
            <a:srgbClr val="95A8D9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sz="2800" b="1" dirty="0"/>
              <a:t>Convolutional Model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F3F12B-D69E-421A-ADD4-4CAC6912EFE9}"/>
              </a:ext>
            </a:extLst>
          </p:cNvPr>
          <p:cNvSpPr/>
          <p:nvPr/>
        </p:nvSpPr>
        <p:spPr bwMode="auto">
          <a:xfrm>
            <a:off x="1230312" y="3393002"/>
            <a:ext cx="2971800" cy="1756669"/>
          </a:xfrm>
          <a:prstGeom prst="rect">
            <a:avLst/>
          </a:prstGeom>
          <a:solidFill>
            <a:srgbClr val="95A8D9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n-US" sz="2800" b="1" dirty="0"/>
              <a:t>Evaluation</a:t>
            </a:r>
            <a:endParaRPr kumimoji="0" lang="en-US" sz="2800" b="1" i="0" u="none" strike="noStrike" cap="none" normalizeH="0" baseline="0" dirty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F6F08C0-29A3-4621-B79D-9852E25D5F3F}"/>
              </a:ext>
            </a:extLst>
          </p:cNvPr>
          <p:cNvSpPr/>
          <p:nvPr/>
        </p:nvSpPr>
        <p:spPr bwMode="auto">
          <a:xfrm>
            <a:off x="4354512" y="1920875"/>
            <a:ext cx="1143000" cy="360297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FB33B8F-6622-4BF1-BEE4-BCB3E3AD07B8}"/>
              </a:ext>
            </a:extLst>
          </p:cNvPr>
          <p:cNvSpPr/>
          <p:nvPr/>
        </p:nvSpPr>
        <p:spPr bwMode="auto">
          <a:xfrm rot="10800000">
            <a:off x="4339520" y="4091187"/>
            <a:ext cx="1143000" cy="360297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057F2A2-2E1A-4B50-B117-2BB3DAABC472}"/>
              </a:ext>
            </a:extLst>
          </p:cNvPr>
          <p:cNvSpPr/>
          <p:nvPr/>
        </p:nvSpPr>
        <p:spPr bwMode="auto">
          <a:xfrm rot="5400000">
            <a:off x="6976537" y="2991408"/>
            <a:ext cx="297847" cy="360297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4023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802312" y="157163"/>
            <a:ext cx="3771901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Data Acquisition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D052A-78DD-4FFF-8216-3100F4BCE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6" b="90922"/>
          <a:stretch/>
        </p:blipFill>
        <p:spPr>
          <a:xfrm>
            <a:off x="925513" y="414554"/>
            <a:ext cx="1447800" cy="4395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2455FA-8B95-4D4F-9225-CB6CE4BD9B38}"/>
              </a:ext>
            </a:extLst>
          </p:cNvPr>
          <p:cNvSpPr/>
          <p:nvPr/>
        </p:nvSpPr>
        <p:spPr bwMode="auto">
          <a:xfrm>
            <a:off x="925512" y="244475"/>
            <a:ext cx="4724400" cy="2971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B576D-D7E7-41D5-9B4D-676778975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6" b="72035"/>
          <a:stretch/>
        </p:blipFill>
        <p:spPr>
          <a:xfrm>
            <a:off x="925513" y="414554"/>
            <a:ext cx="1447800" cy="1353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D3DD3-B27A-4D4F-BD0B-2E331940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7" b="51574"/>
          <a:stretch/>
        </p:blipFill>
        <p:spPr>
          <a:xfrm>
            <a:off x="925512" y="414554"/>
            <a:ext cx="1447801" cy="2344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D6A53-4790-4306-A281-A6D87F07B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495" b="43704"/>
          <a:stretch/>
        </p:blipFill>
        <p:spPr>
          <a:xfrm>
            <a:off x="925513" y="414554"/>
            <a:ext cx="4572000" cy="2725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5CADC-152A-4697-A3A7-319C358EB6FB}"/>
              </a:ext>
            </a:extLst>
          </p:cNvPr>
          <p:cNvSpPr txBox="1"/>
          <p:nvPr/>
        </p:nvSpPr>
        <p:spPr>
          <a:xfrm>
            <a:off x="2373313" y="2516867"/>
            <a:ext cx="954107" cy="332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+ COLMAP</a:t>
            </a:r>
          </a:p>
        </p:txBody>
      </p:sp>
    </p:spTree>
    <p:extLst>
      <p:ext uri="{BB962C8B-B14F-4D97-AF65-F5344CB8AC3E}">
        <p14:creationId xmlns:p14="http://schemas.microsoft.com/office/powerpoint/2010/main" val="3735403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F2F979-6F95-485E-80EA-DA6977AF7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4" y="1445146"/>
            <a:ext cx="5250416" cy="3645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AF14CD-509F-4013-93B7-876E17E03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2" y="1435710"/>
            <a:ext cx="5250418" cy="3645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8E60A2-34A6-42AF-9AFE-125A87311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2" y="1435710"/>
            <a:ext cx="5250418" cy="3645691"/>
          </a:xfrm>
          <a:prstGeom prst="rect">
            <a:avLst/>
          </a:prstGeom>
        </p:spPr>
      </p:pic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44712" y="343880"/>
            <a:ext cx="6286501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Detecting good and bad features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F8CB4556-3386-4024-A7D4-77FEA6694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" y="2149475"/>
            <a:ext cx="3505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marL="342900" indent="-342900">
              <a:buClr>
                <a:schemeClr val="bg1"/>
              </a:buClr>
              <a:buAutoNum type="arabicParenR"/>
            </a:pPr>
            <a:r>
              <a:rPr lang="en-AU" altLang="en-US" dirty="0">
                <a:solidFill>
                  <a:srgbClr val="FFFFFF"/>
                </a:solidFill>
              </a:rPr>
              <a:t>Different features on different </a:t>
            </a:r>
            <a:br>
              <a:rPr lang="en-AU" altLang="en-US" dirty="0">
                <a:solidFill>
                  <a:srgbClr val="FFFFFF"/>
                </a:solidFill>
              </a:rPr>
            </a:br>
            <a:r>
              <a:rPr lang="en-AU" altLang="en-US" dirty="0">
                <a:solidFill>
                  <a:srgbClr val="FFFFFF"/>
                </a:solidFill>
              </a:rPr>
              <a:t>focal slices (LiFF)</a:t>
            </a:r>
          </a:p>
          <a:p>
            <a:pPr marL="342900" indent="-342900">
              <a:buClr>
                <a:schemeClr val="bg1"/>
              </a:buClr>
              <a:buAutoNum type="arabicParenR"/>
            </a:pP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Scores obtained from Quality </a:t>
            </a:r>
            <a:b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</a:b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Check (QC)</a:t>
            </a:r>
          </a:p>
          <a:p>
            <a:pPr marL="342900" indent="-342900">
              <a:buClr>
                <a:schemeClr val="bg1"/>
              </a:buClr>
              <a:buAutoNum type="arabicParenR"/>
            </a:pP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Use COLMAP to get features that</a:t>
            </a:r>
            <a:b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</a:b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are definitely good</a:t>
            </a:r>
          </a:p>
          <a:p>
            <a:pPr marL="342900" indent="-342900">
              <a:buClr>
                <a:schemeClr val="bg1"/>
              </a:buClr>
              <a:buAutoNum type="arabicParenR"/>
            </a:pPr>
            <a:endParaRPr lang="en-AU" altLang="en-US" dirty="0">
              <a:solidFill>
                <a:srgbClr val="FFFFFF"/>
              </a:solidFill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85C9E7-9357-417A-A639-FF4345133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2" y="1435710"/>
            <a:ext cx="5250418" cy="36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6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802312" y="157163"/>
            <a:ext cx="3771901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Data Augmentation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D052A-78DD-4FFF-8216-3100F4BCE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6" b="90922"/>
          <a:stretch/>
        </p:blipFill>
        <p:spPr>
          <a:xfrm>
            <a:off x="925513" y="414554"/>
            <a:ext cx="1447800" cy="439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B576D-D7E7-41D5-9B4D-676778975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6" b="72035"/>
          <a:stretch/>
        </p:blipFill>
        <p:spPr>
          <a:xfrm>
            <a:off x="925513" y="414554"/>
            <a:ext cx="1447800" cy="1353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D3DD3-B27A-4D4F-BD0B-2E331940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7" b="51574"/>
          <a:stretch/>
        </p:blipFill>
        <p:spPr>
          <a:xfrm>
            <a:off x="925512" y="414554"/>
            <a:ext cx="1447801" cy="2344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D6A53-4790-4306-A281-A6D87F07B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495" b="43704"/>
          <a:stretch/>
        </p:blipFill>
        <p:spPr>
          <a:xfrm>
            <a:off x="925513" y="414554"/>
            <a:ext cx="4572000" cy="2725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3EF50-9C27-47EF-9CE9-9FA9ADAAC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06" r="-2652" b="43704"/>
          <a:stretch/>
        </p:blipFill>
        <p:spPr>
          <a:xfrm>
            <a:off x="5497512" y="414554"/>
            <a:ext cx="3733799" cy="2725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5CADC-152A-4697-A3A7-319C358EB6FB}"/>
              </a:ext>
            </a:extLst>
          </p:cNvPr>
          <p:cNvSpPr txBox="1"/>
          <p:nvPr/>
        </p:nvSpPr>
        <p:spPr>
          <a:xfrm>
            <a:off x="2373313" y="2516867"/>
            <a:ext cx="954107" cy="332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+ COLMAP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57F5FF-0959-4795-986E-25362F293A80}"/>
              </a:ext>
            </a:extLst>
          </p:cNvPr>
          <p:cNvSpPr/>
          <p:nvPr/>
        </p:nvSpPr>
        <p:spPr bwMode="auto">
          <a:xfrm>
            <a:off x="5637883" y="1264336"/>
            <a:ext cx="3657601" cy="212201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344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B10D8A2-AD2C-4FC6-B4A0-272145D7F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8" y="1499555"/>
            <a:ext cx="3847325" cy="2671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090542-37CF-45CD-8444-7B0CD6DF7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6" y="1499555"/>
            <a:ext cx="3847326" cy="2671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29A76C-D6FC-4594-852B-236DAFB9D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8" y="1499556"/>
            <a:ext cx="3847325" cy="26714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9FC026-FA04-4E9D-A1B0-3EDB34474336}"/>
              </a:ext>
            </a:extLst>
          </p:cNvPr>
          <p:cNvGrpSpPr/>
          <p:nvPr/>
        </p:nvGrpSpPr>
        <p:grpSpPr>
          <a:xfrm>
            <a:off x="5709151" y="1068077"/>
            <a:ext cx="1119211" cy="1680304"/>
            <a:chOff x="5116512" y="1238515"/>
            <a:chExt cx="1119211" cy="16803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DE28FF-DB3D-40C1-ABB2-D74715E7B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12" y="1386647"/>
              <a:ext cx="966811" cy="96681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E6C93F-096C-4BAC-A1B8-E69086E8D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712" y="1328330"/>
              <a:ext cx="966811" cy="96681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CB6C79-AA64-48ED-BD1D-E4467F139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912" y="1238515"/>
              <a:ext cx="966811" cy="966811"/>
            </a:xfrm>
            <a:prstGeom prst="rect">
              <a:avLst/>
            </a:prstGeom>
          </p:spPr>
        </p:pic>
        <p:sp>
          <p:nvSpPr>
            <p:cNvPr id="24" name="Text Box 2">
              <a:extLst>
                <a:ext uri="{FF2B5EF4-FFF2-40B4-BE49-F238E27FC236}">
                  <a16:creationId xmlns:a16="http://schemas.microsoft.com/office/drawing/2014/main" id="{EF37746D-B77C-404A-90A2-6A2EA3825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6509" y="2423974"/>
              <a:ext cx="966811" cy="494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9pPr>
            </a:lstStyle>
            <a:p>
              <a:pPr>
                <a:buClr>
                  <a:schemeClr val="bg1"/>
                </a:buClr>
              </a:pPr>
              <a:r>
                <a:rPr lang="en-AU" altLang="en-US" dirty="0">
                  <a:solidFill>
                    <a:srgbClr val="FFFFFF"/>
                  </a:solidFill>
                  <a:sym typeface="Wingdings" panose="05000000000000000000" pitchFamily="2" charset="2"/>
                </a:rPr>
                <a:t>random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73347D3-31DA-4809-8796-DF491531B428}"/>
              </a:ext>
            </a:extLst>
          </p:cNvPr>
          <p:cNvGrpSpPr/>
          <p:nvPr/>
        </p:nvGrpSpPr>
        <p:grpSpPr>
          <a:xfrm>
            <a:off x="5376674" y="2777539"/>
            <a:ext cx="1725458" cy="2153427"/>
            <a:chOff x="6667018" y="965422"/>
            <a:chExt cx="1725458" cy="21534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747A4E-B42D-4F8B-8E99-04BF728D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018" y="1112814"/>
              <a:ext cx="1514475" cy="15144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5FF0CE-B120-4A15-BF57-FB908F02C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118" y="1054497"/>
              <a:ext cx="1514475" cy="15144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3E2E0CD-B101-42F0-BC6E-AEEB2310A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218" y="965422"/>
              <a:ext cx="1514475" cy="15144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" cap="sq">
              <a:solidFill>
                <a:schemeClr val="tx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23BBED32-0DF4-4A3E-BA24-9BE2E59D7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6537" y="2624004"/>
              <a:ext cx="1585939" cy="494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9pPr>
            </a:lstStyle>
            <a:p>
              <a:pPr>
                <a:buClr>
                  <a:schemeClr val="bg1"/>
                </a:buClr>
              </a:pPr>
              <a:r>
                <a:rPr lang="en-AU" altLang="en-US" dirty="0">
                  <a:solidFill>
                    <a:srgbClr val="FFFFFF"/>
                  </a:solidFill>
                  <a:sym typeface="Wingdings" panose="05000000000000000000" pitchFamily="2" charset="2"/>
                </a:rPr>
                <a:t>bad (difficult)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D7E215-50C5-44A6-836E-631321B0B34F}"/>
              </a:ext>
            </a:extLst>
          </p:cNvPr>
          <p:cNvGrpSpPr/>
          <p:nvPr/>
        </p:nvGrpSpPr>
        <p:grpSpPr>
          <a:xfrm>
            <a:off x="7707312" y="1884474"/>
            <a:ext cx="1462357" cy="1901597"/>
            <a:chOff x="8767023" y="1091429"/>
            <a:chExt cx="1462357" cy="19015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858063-042C-43F6-89D0-008E908B4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7023" y="1208063"/>
              <a:ext cx="1323975" cy="13239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010ECC-8477-4B6D-A743-7E2697688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6062" y="1149746"/>
              <a:ext cx="1323975" cy="13239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28EA4D-A02C-4577-BD4E-0FDABC961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5405" y="1091429"/>
              <a:ext cx="1323975" cy="13239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AD38C23C-407B-42F4-995A-F6E730FA3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3749" y="2498181"/>
              <a:ext cx="912125" cy="494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9pPr>
            </a:lstStyle>
            <a:p>
              <a:pPr>
                <a:buClr>
                  <a:schemeClr val="bg1"/>
                </a:buClr>
              </a:pPr>
              <a:r>
                <a:rPr lang="en-AU" altLang="en-US" dirty="0">
                  <a:solidFill>
                    <a:srgbClr val="FFFFFF"/>
                  </a:solidFill>
                  <a:sym typeface="Wingdings" panose="05000000000000000000" pitchFamily="2" charset="2"/>
                </a:rPr>
                <a:t>good</a:t>
              </a:r>
            </a:p>
          </p:txBody>
        </p:sp>
      </p:grpSp>
      <p:sp>
        <p:nvSpPr>
          <p:cNvPr id="27" name="Rectangle 1">
            <a:extLst>
              <a:ext uri="{FF2B5EF4-FFF2-40B4-BE49-F238E27FC236}">
                <a16:creationId xmlns:a16="http://schemas.microsoft.com/office/drawing/2014/main" id="{922ACA74-C4AD-4DD9-85E5-E02EA9DA3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57163"/>
            <a:ext cx="907097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 kern="1200">
                <a:solidFill>
                  <a:srgbClr val="CEBA59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2pPr>
            <a:lvl3pPr marL="11430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3pPr>
            <a:lvl4pPr marL="16002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4pPr>
            <a:lvl5pPr marL="20574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5pPr>
            <a:lvl6pPr marL="25146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6pPr>
            <a:lvl7pPr marL="29718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7pPr>
            <a:lvl8pPr marL="34290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8pPr>
            <a:lvl9pPr marL="38862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Sampling Training Data</a:t>
            </a:r>
          </a:p>
        </p:txBody>
      </p:sp>
    </p:spTree>
    <p:extLst>
      <p:ext uri="{BB962C8B-B14F-4D97-AF65-F5344CB8AC3E}">
        <p14:creationId xmlns:p14="http://schemas.microsoft.com/office/powerpoint/2010/main" val="8372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573712" y="157163"/>
            <a:ext cx="4000501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Convolutional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D052A-78DD-4FFF-8216-3100F4BCE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6" b="90922"/>
          <a:stretch/>
        </p:blipFill>
        <p:spPr>
          <a:xfrm>
            <a:off x="925513" y="414554"/>
            <a:ext cx="1447800" cy="439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B576D-D7E7-41D5-9B4D-676778975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6" b="72035"/>
          <a:stretch/>
        </p:blipFill>
        <p:spPr>
          <a:xfrm>
            <a:off x="925513" y="414554"/>
            <a:ext cx="1447800" cy="1353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D3DD3-B27A-4D4F-BD0B-2E331940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7" b="51574"/>
          <a:stretch/>
        </p:blipFill>
        <p:spPr>
          <a:xfrm>
            <a:off x="925512" y="414554"/>
            <a:ext cx="1447801" cy="2344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D6A53-4790-4306-A281-A6D87F07B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495" b="43704"/>
          <a:stretch/>
        </p:blipFill>
        <p:spPr>
          <a:xfrm>
            <a:off x="925513" y="414554"/>
            <a:ext cx="4572000" cy="2725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3EF50-9C27-47EF-9CE9-9FA9ADAAC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06" r="-2652" b="43704"/>
          <a:stretch/>
        </p:blipFill>
        <p:spPr>
          <a:xfrm>
            <a:off x="5497512" y="414554"/>
            <a:ext cx="3733799" cy="2725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BAF21A-7083-477D-B94C-E93B7A245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13" t="65740" r="22776" b="2782"/>
          <a:stretch/>
        </p:blipFill>
        <p:spPr>
          <a:xfrm>
            <a:off x="4964112" y="3597275"/>
            <a:ext cx="2209800" cy="152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71E295-0830-4CB3-BE19-DDA7F616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8" t="54721" b="13800"/>
          <a:stretch/>
        </p:blipFill>
        <p:spPr>
          <a:xfrm>
            <a:off x="6488112" y="3063875"/>
            <a:ext cx="2528643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93D509-C10D-47D2-AEB1-9DF7677B9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4" t="54722" r="40669" b="23243"/>
          <a:stretch/>
        </p:blipFill>
        <p:spPr>
          <a:xfrm>
            <a:off x="2830511" y="3063874"/>
            <a:ext cx="2895601" cy="1066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749B3-974D-4CE1-913C-6428EB94B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3" t="76757" r="51028"/>
          <a:stretch/>
        </p:blipFill>
        <p:spPr>
          <a:xfrm>
            <a:off x="3211511" y="4130674"/>
            <a:ext cx="1676401" cy="1125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5CADC-152A-4697-A3A7-319C358EB6FB}"/>
              </a:ext>
            </a:extLst>
          </p:cNvPr>
          <p:cNvSpPr txBox="1"/>
          <p:nvPr/>
        </p:nvSpPr>
        <p:spPr>
          <a:xfrm>
            <a:off x="2373313" y="2516867"/>
            <a:ext cx="954107" cy="332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+ COLMAP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A0BD57-3030-4063-8A24-832FA1483107}"/>
              </a:ext>
            </a:extLst>
          </p:cNvPr>
          <p:cNvSpPr/>
          <p:nvPr/>
        </p:nvSpPr>
        <p:spPr bwMode="auto">
          <a:xfrm>
            <a:off x="3142332" y="3133978"/>
            <a:ext cx="6153152" cy="212201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80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73112" y="157163"/>
            <a:ext cx="8801102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During Training: CNN as Binary Classifier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51198F-7AE2-4F48-99CC-1D56F6543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2" y="2149475"/>
            <a:ext cx="990600" cy="993539"/>
          </a:xfrm>
          <a:prstGeom prst="rect">
            <a:avLst/>
          </a:prstGeom>
          <a:scene3d>
            <a:camera prst="orthographicFront">
              <a:rot lat="1200000" lon="1800000" rev="0"/>
            </a:camera>
            <a:lightRig rig="threePt" dir="t"/>
          </a:scene3d>
          <a:sp3d extrusionH="1270000"/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4BB64358-108C-4DB4-B822-5839885E6C35}"/>
              </a:ext>
            </a:extLst>
          </p:cNvPr>
          <p:cNvSpPr/>
          <p:nvPr/>
        </p:nvSpPr>
        <p:spPr>
          <a:xfrm>
            <a:off x="4170147" y="2607491"/>
            <a:ext cx="576158" cy="235072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FED7CD-4B8B-4016-891A-924BF915A211}"/>
              </a:ext>
            </a:extLst>
          </p:cNvPr>
          <p:cNvSpPr txBox="1"/>
          <p:nvPr/>
        </p:nvSpPr>
        <p:spPr>
          <a:xfrm>
            <a:off x="3853146" y="3521075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3D-CNN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8EF3A9-4A1B-4349-BE98-1CDDB5AC1A09}"/>
                  </a:ext>
                </a:extLst>
              </p:cNvPr>
              <p:cNvSpPr txBox="1"/>
              <p:nvPr/>
            </p:nvSpPr>
            <p:spPr>
              <a:xfrm>
                <a:off x="5314379" y="2454275"/>
                <a:ext cx="4038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+mn-cs"/>
                      </a:rPr>
                      <m:t>∈{0,1}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Calibri"/>
                    <a:cs typeface="+mn-cs"/>
                  </a:rPr>
                  <a:t> = {bad, good}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8EF3A9-4A1B-4349-BE98-1CDDB5AC1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379" y="2454275"/>
                <a:ext cx="4038600" cy="523220"/>
              </a:xfrm>
              <a:prstGeom prst="rect">
                <a:avLst/>
              </a:prstGeom>
              <a:blipFill>
                <a:blip r:embed="rId4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F16E4606-C03A-41AA-AE37-B30C9473566A}"/>
              </a:ext>
            </a:extLst>
          </p:cNvPr>
          <p:cNvSpPr txBox="1"/>
          <p:nvPr/>
        </p:nvSpPr>
        <p:spPr>
          <a:xfrm>
            <a:off x="947966" y="3521075"/>
            <a:ext cx="2190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Focal Stack Feature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40C438-9496-4417-9DA1-EF3604719330}"/>
              </a:ext>
            </a:extLst>
          </p:cNvPr>
          <p:cNvSpPr txBox="1"/>
          <p:nvPr/>
        </p:nvSpPr>
        <p:spPr>
          <a:xfrm>
            <a:off x="6600657" y="3521075"/>
            <a:ext cx="1458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Binary Label</a:t>
            </a:r>
          </a:p>
        </p:txBody>
      </p:sp>
    </p:spTree>
    <p:extLst>
      <p:ext uri="{BB962C8B-B14F-4D97-AF65-F5344CB8AC3E}">
        <p14:creationId xmlns:p14="http://schemas.microsoft.com/office/powerpoint/2010/main" val="42920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73112" y="157163"/>
            <a:ext cx="8801102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Detection on focal stack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1628F8-79B2-420C-9060-7D86B04C85B0}"/>
              </a:ext>
            </a:extLst>
          </p:cNvPr>
          <p:cNvSpPr txBox="1"/>
          <p:nvPr/>
        </p:nvSpPr>
        <p:spPr>
          <a:xfrm>
            <a:off x="1083730" y="4703937"/>
            <a:ext cx="1333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Focal Stack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AFAE27-4E19-40D2-8C27-B24498B5E11E}"/>
              </a:ext>
            </a:extLst>
          </p:cNvPr>
          <p:cNvSpPr/>
          <p:nvPr/>
        </p:nvSpPr>
        <p:spPr>
          <a:xfrm>
            <a:off x="468312" y="2065351"/>
            <a:ext cx="2641495" cy="2520427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1800000" lon="2400000" rev="0"/>
            </a:camera>
            <a:lightRig rig="threePt" dir="t"/>
          </a:scene3d>
          <a:sp3d extrusionH="2540000" prstMaterial="softEdge">
            <a:bevelB w="63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DDA38A-A377-44BF-91D3-FF30BFCE4BA0}"/>
              </a:ext>
            </a:extLst>
          </p:cNvPr>
          <p:cNvSpPr/>
          <p:nvPr/>
        </p:nvSpPr>
        <p:spPr>
          <a:xfrm>
            <a:off x="1083730" y="2889191"/>
            <a:ext cx="984869" cy="964693"/>
          </a:xfrm>
          <a:prstGeom prst="rect">
            <a:avLst/>
          </a:prstGeom>
          <a:solidFill>
            <a:srgbClr val="FF0000">
              <a:alpha val="68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1800000" lon="2400000" rev="0"/>
            </a:camera>
            <a:lightRig rig="threePt" dir="t"/>
          </a:scene3d>
          <a:sp3d extrusionH="1016000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69FC69-4063-4B78-B1DE-2D5DE0BFB0FD}"/>
              </a:ext>
            </a:extLst>
          </p:cNvPr>
          <p:cNvSpPr txBox="1"/>
          <p:nvPr/>
        </p:nvSpPr>
        <p:spPr>
          <a:xfrm>
            <a:off x="7063776" y="4515493"/>
            <a:ext cx="1488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3D Heatmap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D7B94-464A-49F4-B5A1-06F1A637C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r="15342"/>
          <a:stretch/>
        </p:blipFill>
        <p:spPr>
          <a:xfrm>
            <a:off x="6259512" y="2374257"/>
            <a:ext cx="1832618" cy="1832618"/>
          </a:xfrm>
          <a:prstGeom prst="rect">
            <a:avLst/>
          </a:prstGeom>
          <a:scene3d>
            <a:camera prst="orthographicFront">
              <a:rot lat="1800000" lon="2400000" rev="0"/>
            </a:camera>
            <a:lightRig rig="threePt" dir="t"/>
          </a:scene3d>
          <a:sp3d extrusionH="1651000"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A8C0854-E9A3-464D-85AE-D67A7BF3535C}"/>
              </a:ext>
            </a:extLst>
          </p:cNvPr>
          <p:cNvGrpSpPr/>
          <p:nvPr/>
        </p:nvGrpSpPr>
        <p:grpSpPr>
          <a:xfrm>
            <a:off x="4532176" y="2731086"/>
            <a:ext cx="1626279" cy="1178899"/>
            <a:chOff x="2249023" y="1822075"/>
            <a:chExt cx="1626279" cy="1178899"/>
          </a:xfrm>
        </p:grpSpPr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0B62B912-B316-499F-9F65-EB23606B2E45}"/>
                </a:ext>
              </a:extLst>
            </p:cNvPr>
            <p:cNvSpPr/>
            <p:nvPr/>
          </p:nvSpPr>
          <p:spPr>
            <a:xfrm>
              <a:off x="2776411" y="1822075"/>
              <a:ext cx="576158" cy="235072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C85A6E-C352-4A67-9CE4-2B7B63CDBC50}"/>
                </a:ext>
              </a:extLst>
            </p:cNvPr>
            <p:cNvSpPr txBox="1"/>
            <p:nvPr/>
          </p:nvSpPr>
          <p:spPr>
            <a:xfrm>
              <a:off x="2249023" y="2293088"/>
              <a:ext cx="16262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2000" dirty="0">
                  <a:solidFill>
                    <a:schemeClr val="bg1"/>
                  </a:solidFill>
                  <a:latin typeface="Calibri"/>
                  <a:cs typeface="+mn-cs"/>
                </a:rPr>
                <a:t>3D-CNN</a:t>
              </a:r>
            </a:p>
            <a:p>
              <a:pPr algn="ctr"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2000" dirty="0">
                  <a:solidFill>
                    <a:schemeClr val="bg1"/>
                  </a:solidFill>
                  <a:latin typeface="Calibri"/>
                  <a:cs typeface="+mn-cs"/>
                </a:rPr>
                <a:t>“sliding cube”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34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724E-6 -4.86002E-6 C 0.00047 -0.05851 0.00094 -0.1159 0.00142 -0.17357 C 0.00063 -0.0683 2.04724E-6 -0.02967 -0.00063 0.07615 C -0.00047 0.02296 -0.00047 0.03836 2.04724E-6 -0.01399 L 0.17149 -0.20212 L 0.00299 -0.01651 L -0.03307 -0.04283 L 0.05953 0.02436 L -0.00047 -0.01763 " pathEditMode="relative" rAng="0" ptsTypes="AAAAAAAAA">
                                      <p:cBhvr>
                                        <p:cTn id="6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3" y="-6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73112" y="157163"/>
            <a:ext cx="8801102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Detection on focal stack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65424D-A736-4E90-9D8A-EEF4278233F1}"/>
              </a:ext>
            </a:extLst>
          </p:cNvPr>
          <p:cNvGrpSpPr/>
          <p:nvPr/>
        </p:nvGrpSpPr>
        <p:grpSpPr>
          <a:xfrm>
            <a:off x="4532176" y="2731086"/>
            <a:ext cx="1626279" cy="1178899"/>
            <a:chOff x="2249023" y="1822075"/>
            <a:chExt cx="1626279" cy="1178899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88AEA246-33BC-4B8C-87C7-0033C3A9756B}"/>
                </a:ext>
              </a:extLst>
            </p:cNvPr>
            <p:cNvSpPr/>
            <p:nvPr/>
          </p:nvSpPr>
          <p:spPr>
            <a:xfrm>
              <a:off x="2776411" y="1822075"/>
              <a:ext cx="576158" cy="235072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9A50B87-E633-492A-9B05-506A7AF511CF}"/>
                </a:ext>
              </a:extLst>
            </p:cNvPr>
            <p:cNvSpPr txBox="1"/>
            <p:nvPr/>
          </p:nvSpPr>
          <p:spPr>
            <a:xfrm>
              <a:off x="2249023" y="2293088"/>
              <a:ext cx="16262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2000" dirty="0">
                  <a:solidFill>
                    <a:schemeClr val="bg1"/>
                  </a:solidFill>
                  <a:latin typeface="Calibri"/>
                  <a:cs typeface="+mn-cs"/>
                </a:rPr>
                <a:t>3D-CNN</a:t>
              </a:r>
            </a:p>
            <a:p>
              <a:pPr algn="ctr"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2000" dirty="0">
                  <a:solidFill>
                    <a:schemeClr val="bg1"/>
                  </a:solidFill>
                  <a:latin typeface="Calibri"/>
                  <a:cs typeface="+mn-cs"/>
                </a:rPr>
                <a:t>“sliding cube”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E1628F8-79B2-420C-9060-7D86B04C85B0}"/>
              </a:ext>
            </a:extLst>
          </p:cNvPr>
          <p:cNvSpPr txBox="1"/>
          <p:nvPr/>
        </p:nvSpPr>
        <p:spPr>
          <a:xfrm>
            <a:off x="1083730" y="4703937"/>
            <a:ext cx="1431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Focal Stacks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AFAE27-4E19-40D2-8C27-B24498B5E11E}"/>
              </a:ext>
            </a:extLst>
          </p:cNvPr>
          <p:cNvSpPr/>
          <p:nvPr/>
        </p:nvSpPr>
        <p:spPr>
          <a:xfrm>
            <a:off x="468312" y="2065351"/>
            <a:ext cx="2641495" cy="2520427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1800000" lon="2400000" rev="0"/>
            </a:camera>
            <a:lightRig rig="threePt" dir="t"/>
          </a:scene3d>
          <a:sp3d extrusionH="2540000" prstMaterial="softEdge">
            <a:bevelB w="635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DDA38A-A377-44BF-91D3-FF30BFCE4BA0}"/>
              </a:ext>
            </a:extLst>
          </p:cNvPr>
          <p:cNvSpPr/>
          <p:nvPr/>
        </p:nvSpPr>
        <p:spPr>
          <a:xfrm>
            <a:off x="1083730" y="2889191"/>
            <a:ext cx="984869" cy="964693"/>
          </a:xfrm>
          <a:prstGeom prst="rect">
            <a:avLst/>
          </a:prstGeom>
          <a:solidFill>
            <a:srgbClr val="FF0000">
              <a:alpha val="68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1800000" lon="2400000" rev="0"/>
            </a:camera>
            <a:lightRig rig="threePt" dir="t"/>
          </a:scene3d>
          <a:sp3d extrusionH="1016000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D82B51-B246-4556-B8B2-6702CC130DDC}"/>
              </a:ext>
            </a:extLst>
          </p:cNvPr>
          <p:cNvSpPr/>
          <p:nvPr/>
        </p:nvSpPr>
        <p:spPr bwMode="auto">
          <a:xfrm>
            <a:off x="6513616" y="1940086"/>
            <a:ext cx="2641496" cy="2114389"/>
          </a:xfrm>
          <a:prstGeom prst="rect">
            <a:avLst/>
          </a:prstGeom>
          <a:solidFill>
            <a:srgbClr val="93BB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  <a:scene3d>
            <a:camera prst="perspectiveRelaxed" fov="0">
              <a:rot lat="18940504" lon="2172625" rev="19074366"/>
            </a:camera>
            <a:lightRig rig="threePt" dir="t"/>
          </a:scene3d>
          <a:sp3d>
            <a:bevelT w="133350" h="292100" prst="angle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17B5AA-0010-405D-889D-9FC8B0829AD3}"/>
              </a:ext>
            </a:extLst>
          </p:cNvPr>
          <p:cNvSpPr/>
          <p:nvPr/>
        </p:nvSpPr>
        <p:spPr bwMode="auto">
          <a:xfrm>
            <a:off x="6752934" y="1775189"/>
            <a:ext cx="2202333" cy="1730314"/>
          </a:xfrm>
          <a:prstGeom prst="rect">
            <a:avLst/>
          </a:prstGeom>
          <a:solidFill>
            <a:srgbClr val="93BB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  <a:scene3d>
            <a:camera prst="perspectiveRelaxed" fov="0">
              <a:rot lat="18940504" lon="2172625" rev="19074366"/>
            </a:camera>
            <a:lightRig rig="threePt" dir="t"/>
          </a:scene3d>
          <a:sp3d>
            <a:bevelT w="133350" h="292100" prst="angle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CDB651-20FA-41F3-9D2F-2C4812FBD22E}"/>
              </a:ext>
            </a:extLst>
          </p:cNvPr>
          <p:cNvSpPr/>
          <p:nvPr/>
        </p:nvSpPr>
        <p:spPr bwMode="auto">
          <a:xfrm>
            <a:off x="6951090" y="1623344"/>
            <a:ext cx="1833228" cy="1360384"/>
          </a:xfrm>
          <a:prstGeom prst="rect">
            <a:avLst/>
          </a:prstGeom>
          <a:solidFill>
            <a:srgbClr val="93BB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  <a:scene3d>
            <a:camera prst="perspectiveRelaxed" fov="0">
              <a:rot lat="18940504" lon="2172625" rev="19074366"/>
            </a:camera>
            <a:lightRig rig="threePt" dir="t"/>
          </a:scene3d>
          <a:sp3d>
            <a:bevelT w="133350" h="292100" prst="angle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490FA24-77DF-4F2C-ABF3-3BCB6E513E84}"/>
              </a:ext>
            </a:extLst>
          </p:cNvPr>
          <p:cNvSpPr/>
          <p:nvPr/>
        </p:nvSpPr>
        <p:spPr bwMode="auto">
          <a:xfrm>
            <a:off x="7136505" y="1458410"/>
            <a:ext cx="1453180" cy="1017100"/>
          </a:xfrm>
          <a:prstGeom prst="rect">
            <a:avLst/>
          </a:prstGeom>
          <a:solidFill>
            <a:srgbClr val="93BB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  <a:scene3d>
            <a:camera prst="perspectiveRelaxed" fov="0">
              <a:rot lat="18940504" lon="2172625" rev="19074366"/>
            </a:camera>
            <a:lightRig rig="threePt" dir="t"/>
          </a:scene3d>
          <a:sp3d>
            <a:bevelT w="133350" h="292100" prst="angle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C31C36-7967-4FE4-B100-2C4330F3A005}"/>
              </a:ext>
            </a:extLst>
          </p:cNvPr>
          <p:cNvSpPr/>
          <p:nvPr/>
        </p:nvSpPr>
        <p:spPr bwMode="auto">
          <a:xfrm>
            <a:off x="7349659" y="1265946"/>
            <a:ext cx="1013643" cy="673236"/>
          </a:xfrm>
          <a:prstGeom prst="rect">
            <a:avLst/>
          </a:prstGeom>
          <a:solidFill>
            <a:srgbClr val="93BB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  <a:scene3d>
            <a:camera prst="perspectiveRelaxed" fov="0">
              <a:rot lat="18940504" lon="2172625" rev="19074366"/>
            </a:camera>
            <a:lightRig rig="threePt" dir="t"/>
          </a:scene3d>
          <a:sp3d>
            <a:bevelT w="133350" h="292100" prst="angle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69FC69-4063-4B78-B1DE-2D5DE0BFB0FD}"/>
              </a:ext>
            </a:extLst>
          </p:cNvPr>
          <p:cNvSpPr txBox="1"/>
          <p:nvPr/>
        </p:nvSpPr>
        <p:spPr>
          <a:xfrm>
            <a:off x="7280288" y="4632992"/>
            <a:ext cx="1933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4D Heatmap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0FC658E-595E-4DF6-9338-75FBB608E73E}"/>
              </a:ext>
            </a:extLst>
          </p:cNvPr>
          <p:cNvSpPr/>
          <p:nvPr/>
        </p:nvSpPr>
        <p:spPr bwMode="auto">
          <a:xfrm rot="10800000">
            <a:off x="9510272" y="1389556"/>
            <a:ext cx="254439" cy="2520427"/>
          </a:xfrm>
          <a:prstGeom prst="downArrow">
            <a:avLst>
              <a:gd name="adj1" fmla="val 27744"/>
              <a:gd name="adj2" fmla="val 90564"/>
            </a:avLst>
          </a:prstGeom>
          <a:solidFill>
            <a:srgbClr val="93BB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2F6A98-5620-4E1B-89AE-7D78FC41AA2D}"/>
              </a:ext>
            </a:extLst>
          </p:cNvPr>
          <p:cNvSpPr txBox="1"/>
          <p:nvPr/>
        </p:nvSpPr>
        <p:spPr>
          <a:xfrm>
            <a:off x="9073267" y="991107"/>
            <a:ext cx="112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rgbClr val="93BBEB"/>
                </a:solidFill>
                <a:latin typeface="Calibri"/>
                <a:cs typeface="+mn-cs"/>
              </a:rPr>
              <a:t>Scales</a:t>
            </a:r>
          </a:p>
        </p:txBody>
      </p:sp>
    </p:spTree>
    <p:extLst>
      <p:ext uri="{BB962C8B-B14F-4D97-AF65-F5344CB8AC3E}">
        <p14:creationId xmlns:p14="http://schemas.microsoft.com/office/powerpoint/2010/main" val="10419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724E-6 -4.86002E-6 C 0.00047 -0.05851 0.00094 -0.1159 0.00142 -0.17357 C 0.00063 -0.0683 2.04724E-6 -0.02967 -0.00063 0.07615 C -0.00047 0.02296 -0.00047 0.03836 2.04724E-6 -0.01399 L 0.17149 -0.20212 L 0.00299 -0.01651 L -0.03307 -0.04283 L 0.05953 0.02436 L -0.00047 -0.01763 " pathEditMode="relative" rAng="0" ptsTypes="AAAAAAAAA">
                                      <p:cBhvr>
                                        <p:cTn id="6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3" y="-6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Where Feature Detection &amp; Matching Fails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4F64589-51CF-4009-9C45-5BAC96C48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850" r="1" b="4484"/>
          <a:stretch/>
        </p:blipFill>
        <p:spPr bwMode="auto">
          <a:xfrm>
            <a:off x="620311" y="923852"/>
            <a:ext cx="4217878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CE20564-A4BB-47A9-9A76-C1B9F2B5B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666" r="1519" b="3334"/>
          <a:stretch/>
        </p:blipFill>
        <p:spPr bwMode="auto">
          <a:xfrm>
            <a:off x="5573311" y="930982"/>
            <a:ext cx="4000902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C435786D-1B33-411C-9195-CC6523793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12" y="4968875"/>
            <a:ext cx="41989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sz="2000" dirty="0">
                <a:solidFill>
                  <a:srgbClr val="FFFFFF"/>
                </a:solidFill>
              </a:rPr>
              <a:t>…Occlusions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A8008FDD-A5D0-4D28-BE26-ED0496176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7966" y="4821852"/>
            <a:ext cx="1371601" cy="29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sz="1300" dirty="0">
                <a:solidFill>
                  <a:srgbClr val="FFFFFF"/>
                </a:solidFill>
              </a:rPr>
              <a:t>[Donald </a:t>
            </a:r>
            <a:r>
              <a:rPr lang="en-AU" altLang="en-US" sz="1300" dirty="0" err="1">
                <a:solidFill>
                  <a:srgbClr val="FFFFFF"/>
                </a:solidFill>
              </a:rPr>
              <a:t>Danserau</a:t>
            </a:r>
            <a:r>
              <a:rPr lang="en-AU" altLang="en-US" sz="1300" dirty="0">
                <a:solidFill>
                  <a:srgbClr val="FFFFFF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42464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802312" y="157163"/>
            <a:ext cx="3771901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Evaluation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D052A-78DD-4FFF-8216-3100F4BCE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6" b="90922"/>
          <a:stretch/>
        </p:blipFill>
        <p:spPr>
          <a:xfrm>
            <a:off x="925513" y="414554"/>
            <a:ext cx="1447800" cy="439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B576D-D7E7-41D5-9B4D-676778975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6" b="72035"/>
          <a:stretch/>
        </p:blipFill>
        <p:spPr>
          <a:xfrm>
            <a:off x="925513" y="414554"/>
            <a:ext cx="1447800" cy="1353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D3DD3-B27A-4D4F-BD0B-2E331940E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107" b="51574"/>
          <a:stretch/>
        </p:blipFill>
        <p:spPr>
          <a:xfrm>
            <a:off x="925512" y="414554"/>
            <a:ext cx="1447801" cy="2344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D6A53-4790-4306-A281-A6D87F07B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495" b="43704"/>
          <a:stretch/>
        </p:blipFill>
        <p:spPr>
          <a:xfrm>
            <a:off x="925513" y="414554"/>
            <a:ext cx="4572000" cy="2725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3EF50-9C27-47EF-9CE9-9FA9ADAAC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06" r="-2652" b="43704"/>
          <a:stretch/>
        </p:blipFill>
        <p:spPr>
          <a:xfrm>
            <a:off x="5497512" y="414554"/>
            <a:ext cx="3733799" cy="2725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BAF21A-7083-477D-B94C-E93B7A245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13" t="65740" r="22776" b="2782"/>
          <a:stretch/>
        </p:blipFill>
        <p:spPr>
          <a:xfrm>
            <a:off x="4964112" y="3597275"/>
            <a:ext cx="2209800" cy="152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71E295-0830-4CB3-BE19-DDA7F6169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48" t="54721" b="13800"/>
          <a:stretch/>
        </p:blipFill>
        <p:spPr>
          <a:xfrm>
            <a:off x="6488112" y="3063875"/>
            <a:ext cx="2528643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93D509-C10D-47D2-AEB1-9DF7677B9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44" t="54722" r="40669" b="23243"/>
          <a:stretch/>
        </p:blipFill>
        <p:spPr>
          <a:xfrm>
            <a:off x="2830511" y="3063874"/>
            <a:ext cx="2895601" cy="1066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749B3-974D-4CE1-913C-6428EB94B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3" t="76757" r="51028"/>
          <a:stretch/>
        </p:blipFill>
        <p:spPr>
          <a:xfrm>
            <a:off x="3211511" y="4130674"/>
            <a:ext cx="1676401" cy="11253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B39D7B-7EB4-4B66-832E-A9382BD85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12" y="414554"/>
            <a:ext cx="8091243" cy="4841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5CADC-152A-4697-A3A7-319C358EB6FB}"/>
              </a:ext>
            </a:extLst>
          </p:cNvPr>
          <p:cNvSpPr txBox="1"/>
          <p:nvPr/>
        </p:nvSpPr>
        <p:spPr>
          <a:xfrm>
            <a:off x="2373313" y="2516867"/>
            <a:ext cx="954107" cy="332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+ COLMAP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84B9D4-F733-4212-863E-0170C471A8E6}"/>
              </a:ext>
            </a:extLst>
          </p:cNvPr>
          <p:cNvSpPr/>
          <p:nvPr/>
        </p:nvSpPr>
        <p:spPr bwMode="auto">
          <a:xfrm>
            <a:off x="897942" y="3133978"/>
            <a:ext cx="2244390" cy="219659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35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7912" y="172524"/>
            <a:ext cx="8267701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Evaluate using structure from motion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059506-A53C-405C-BCF6-1D2A98B7E8D7}"/>
              </a:ext>
            </a:extLst>
          </p:cNvPr>
          <p:cNvGrpSpPr/>
          <p:nvPr/>
        </p:nvGrpSpPr>
        <p:grpSpPr>
          <a:xfrm>
            <a:off x="4852974" y="777875"/>
            <a:ext cx="4724400" cy="2000187"/>
            <a:chOff x="3875087" y="1314272"/>
            <a:chExt cx="5097677" cy="2175942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2693FFDB-839E-4A78-9BDF-30855D746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512" y="1594325"/>
              <a:ext cx="4999252" cy="18958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E3B1AA01-E634-49BD-B2C5-E102DBDC6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5087" y="1314272"/>
              <a:ext cx="1788912" cy="550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1pPr>
              <a:lvl2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2pPr>
              <a:lvl3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3pPr>
              <a:lvl4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4pPr>
              <a:lvl5pPr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119000"/>
                </a:lnSpc>
                <a:spcBef>
                  <a:spcPct val="0"/>
                </a:spcBef>
                <a:spcAft>
                  <a:spcPts val="575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</a:tabLst>
                <a:defRPr>
                  <a:solidFill>
                    <a:srgbClr val="000000"/>
                  </a:solidFill>
                  <a:latin typeface="Phetsarath OT" charset="0"/>
                  <a:cs typeface="DejaVu Sans" charset="0"/>
                </a:defRPr>
              </a:lvl9pPr>
            </a:lstStyle>
            <a:p>
              <a:r>
                <a:rPr lang="en-AU" altLang="en-US" sz="1300" dirty="0">
                  <a:solidFill>
                    <a:srgbClr val="FFFFFF"/>
                  </a:solidFill>
                </a:rPr>
                <a:t>[COLMAP tutorial]</a:t>
              </a:r>
            </a:p>
          </p:txBody>
        </p: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DEDABEE1-C28B-40C0-82AF-27B04D5FD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697" y="1171346"/>
            <a:ext cx="3359150" cy="182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marL="342900" indent="-342900">
              <a:buClr>
                <a:schemeClr val="bg1"/>
              </a:buClr>
              <a:buAutoNum type="arabicParenR"/>
            </a:pPr>
            <a:r>
              <a:rPr lang="en-AU" altLang="en-US" dirty="0">
                <a:solidFill>
                  <a:srgbClr val="FFFFFF"/>
                </a:solidFill>
              </a:rPr>
              <a:t>Calculate SIFT Descriptors</a:t>
            </a:r>
          </a:p>
          <a:p>
            <a:pPr marL="342900" indent="-342900">
              <a:buClr>
                <a:schemeClr val="bg1"/>
              </a:buClr>
              <a:buAutoNum type="arabicParenR"/>
            </a:pP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Match 2D Images Pairwise</a:t>
            </a:r>
          </a:p>
          <a:p>
            <a:pPr marL="342900" indent="-342900">
              <a:buClr>
                <a:schemeClr val="bg1"/>
              </a:buClr>
              <a:buAutoNum type="arabicParenR"/>
            </a:pPr>
            <a:r>
              <a:rPr lang="en-AU" altLang="en-US" dirty="0">
                <a:solidFill>
                  <a:srgbClr val="FFFFFF"/>
                </a:solidFill>
              </a:rPr>
              <a:t>Check Geometric Consistency</a:t>
            </a:r>
          </a:p>
          <a:p>
            <a:pPr marL="342900" indent="-342900">
              <a:buClr>
                <a:schemeClr val="bg1"/>
              </a:buClr>
              <a:buAutoNum type="arabicParenR"/>
            </a:pPr>
            <a:r>
              <a:rPr lang="en-AU" altLang="en-US" dirty="0">
                <a:solidFill>
                  <a:srgbClr val="FFFFFF"/>
                </a:solidFill>
              </a:rPr>
              <a:t>Get 3D Points </a:t>
            </a:r>
            <a:br>
              <a:rPr lang="en-AU" altLang="en-US" dirty="0">
                <a:solidFill>
                  <a:srgbClr val="FFFFFF"/>
                </a:solidFill>
              </a:rPr>
            </a:b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 Performance Metrics</a:t>
            </a:r>
            <a:endParaRPr lang="en-AU" altLang="en-US" dirty="0">
              <a:solidFill>
                <a:srgbClr val="FFFFFF"/>
              </a:solidFill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1A7BE799-A7C5-4877-9EE0-98C420379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697" y="3503804"/>
            <a:ext cx="3657600" cy="123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>
              <a:buClr>
                <a:schemeClr val="bg1"/>
              </a:buClr>
            </a:pP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Putative Match Ratio = </a:t>
            </a:r>
            <a:r>
              <a:rPr lang="en-AU" altLang="en-US" dirty="0">
                <a:solidFill>
                  <a:srgbClr val="FFFFFF"/>
                </a:solidFill>
              </a:rPr>
              <a:t># of detected features / </a:t>
            </a: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# of putative matches</a:t>
            </a:r>
            <a:r>
              <a:rPr lang="en-AU" altLang="en-US" dirty="0">
                <a:solidFill>
                  <a:srgbClr val="FFFFFF"/>
                </a:solidFill>
              </a:rPr>
              <a:t> </a:t>
            </a: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</a:p>
          <a:p>
            <a:pPr>
              <a:buClr>
                <a:schemeClr val="bg1"/>
              </a:buClr>
            </a:pPr>
            <a:r>
              <a:rPr lang="en-AU" altLang="en-US" dirty="0">
                <a:solidFill>
                  <a:srgbClr val="FFFFFF"/>
                </a:solidFill>
              </a:rPr>
              <a:t>Precision = </a:t>
            </a: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# of putative matches / </a:t>
            </a:r>
            <a:r>
              <a:rPr lang="en-AU" altLang="en-US" dirty="0">
                <a:solidFill>
                  <a:srgbClr val="FFFFFF"/>
                </a:solidFill>
              </a:rPr>
              <a:t># of inlier matches</a:t>
            </a:r>
          </a:p>
          <a:p>
            <a:pPr>
              <a:buClr>
                <a:schemeClr val="bg1"/>
              </a:buClr>
            </a:pPr>
            <a:r>
              <a:rPr lang="en-AU" altLang="en-US" dirty="0">
                <a:solidFill>
                  <a:srgbClr val="FFFFFF"/>
                </a:solidFill>
              </a:rPr>
              <a:t>Matching Score = # of detected features / # of inlier matches</a:t>
            </a:r>
          </a:p>
          <a:p>
            <a:pPr>
              <a:buClr>
                <a:schemeClr val="bg1"/>
              </a:buClr>
            </a:pPr>
            <a:endParaRPr lang="en-AU" altLang="en-US" dirty="0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92EB62-A79E-4D36-A547-4FCCF5C6C9A2}"/>
              </a:ext>
            </a:extLst>
          </p:cNvPr>
          <p:cNvSpPr txBox="1"/>
          <p:nvPr/>
        </p:nvSpPr>
        <p:spPr>
          <a:xfrm>
            <a:off x="924697" y="5049681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[sch</a:t>
            </a:r>
            <a:r>
              <a:rPr lang="de-DE" sz="2000" dirty="0" err="1">
                <a:solidFill>
                  <a:schemeClr val="bg1"/>
                </a:solidFill>
                <a:latin typeface="Calibri"/>
                <a:cs typeface="+mn-cs"/>
              </a:rPr>
              <a:t>oe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nberger2017]</a:t>
            </a:r>
          </a:p>
        </p:txBody>
      </p:sp>
    </p:spTree>
    <p:extLst>
      <p:ext uri="{BB962C8B-B14F-4D97-AF65-F5344CB8AC3E}">
        <p14:creationId xmlns:p14="http://schemas.microsoft.com/office/powerpoint/2010/main" val="4163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68E4A910-CB54-494F-BD11-B993C641B0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46138" y="1728788"/>
            <a:ext cx="8388350" cy="172878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en-AU" altLang="en-US" dirty="0">
                <a:solidFill>
                  <a:srgbClr val="FFFF66"/>
                </a:solidFill>
              </a:rPr>
              <a:t>Preliminary Results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00C9D27-4C06-4BCC-BEB0-36CA5AC2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2" y="3453058"/>
            <a:ext cx="5257800" cy="123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rgbClr val="FFFFFF"/>
                </a:solidFill>
              </a:rPr>
              <a:t>Still detects edges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rgbClr val="FFFFFF"/>
                </a:solidFill>
                <a:sym typeface="Wingdings" panose="05000000000000000000" pitchFamily="2" charset="2"/>
              </a:rPr>
              <a:t>Predicts at one scale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rgbClr val="FFFFFF"/>
                </a:solidFill>
              </a:rPr>
              <a:t>COLMAP training and evaluation not yet included</a:t>
            </a:r>
          </a:p>
        </p:txBody>
      </p:sp>
    </p:spTree>
    <p:extLst>
      <p:ext uri="{BB962C8B-B14F-4D97-AF65-F5344CB8AC3E}">
        <p14:creationId xmlns:p14="http://schemas.microsoft.com/office/powerpoint/2010/main" val="404682587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7912" y="442157"/>
            <a:ext cx="8267701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Focal stack features perform better on structure from motion! 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689576B6-7E46-4D3B-9F01-96B6CAC65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7196" r="5545" b="5532"/>
          <a:stretch/>
        </p:blipFill>
        <p:spPr bwMode="auto">
          <a:xfrm>
            <a:off x="5535613" y="1844675"/>
            <a:ext cx="3810000" cy="275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274C3A98-F581-4CF9-A29C-18247031C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6495" r="4645" b="4932"/>
          <a:stretch/>
        </p:blipFill>
        <p:spPr bwMode="auto">
          <a:xfrm>
            <a:off x="1306512" y="1688447"/>
            <a:ext cx="2743200" cy="291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274E64-A42D-48EE-A522-54B7E5B66899}"/>
              </a:ext>
            </a:extLst>
          </p:cNvPr>
          <p:cNvSpPr txBox="1"/>
          <p:nvPr/>
        </p:nvSpPr>
        <p:spPr>
          <a:xfrm>
            <a:off x="1535112" y="4828283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Failed (2D SIFT)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94F144-A1C7-40D3-8B5C-19D9336A4B82}"/>
              </a:ext>
            </a:extLst>
          </p:cNvPr>
          <p:cNvSpPr txBox="1"/>
          <p:nvPr/>
        </p:nvSpPr>
        <p:spPr>
          <a:xfrm>
            <a:off x="6297613" y="474027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Success (LiFF)</a:t>
            </a:r>
          </a:p>
        </p:txBody>
      </p:sp>
    </p:spTree>
    <p:extLst>
      <p:ext uri="{BB962C8B-B14F-4D97-AF65-F5344CB8AC3E}">
        <p14:creationId xmlns:p14="http://schemas.microsoft.com/office/powerpoint/2010/main" val="4237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7912" y="442157"/>
            <a:ext cx="8267701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Focal stack features perform better on structure from motion! </a:t>
            </a:r>
          </a:p>
        </p:txBody>
      </p:sp>
      <p:graphicFrame>
        <p:nvGraphicFramePr>
          <p:cNvPr id="9" name="Shape 71">
            <a:extLst>
              <a:ext uri="{FF2B5EF4-FFF2-40B4-BE49-F238E27FC236}">
                <a16:creationId xmlns:a16="http://schemas.microsoft.com/office/drawing/2014/main" id="{8B56058E-AEB8-447B-AFEA-DA3013355F92}"/>
              </a:ext>
            </a:extLst>
          </p:cNvPr>
          <p:cNvGraphicFramePr/>
          <p:nvPr/>
        </p:nvGraphicFramePr>
        <p:xfrm>
          <a:off x="163512" y="1920875"/>
          <a:ext cx="9753600" cy="188712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045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3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8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31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66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24876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Method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%pass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 err="1"/>
                        <a:t>NPass</a:t>
                      </a:r>
                      <a:r>
                        <a:rPr lang="en-GB" sz="1400" baseline="0" dirty="0"/>
                        <a:t> /62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 err="1"/>
                        <a:t>Keypts</a:t>
                      </a:r>
                      <a:r>
                        <a:rPr lang="en-GB" sz="1400" baseline="0" dirty="0"/>
                        <a:t> / </a:t>
                      </a:r>
                      <a:r>
                        <a:rPr lang="en-GB" sz="1400" baseline="0" dirty="0" err="1"/>
                        <a:t>Img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Putative Matches / </a:t>
                      </a:r>
                      <a:r>
                        <a:rPr lang="en-GB" sz="1400" baseline="0" dirty="0" err="1"/>
                        <a:t>Img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Inlier Matches / </a:t>
                      </a:r>
                      <a:r>
                        <a:rPr lang="en-GB" sz="1400" baseline="0" dirty="0" err="1"/>
                        <a:t>Img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Match</a:t>
                      </a:r>
                    </a:p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Ratio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Precision</a:t>
                      </a:r>
                      <a:endParaRPr sz="1400" b="1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Matching</a:t>
                      </a:r>
                    </a:p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Score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22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51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SIFT + </a:t>
                      </a:r>
                      <a:r>
                        <a:rPr lang="en-GB" sz="1400" baseline="0" dirty="0" err="1"/>
                        <a:t>Colmap</a:t>
                      </a:r>
                      <a:r>
                        <a:rPr lang="en-GB" sz="1400" baseline="0" dirty="0"/>
                        <a:t> Defaults</a:t>
                      </a:r>
                      <a:endParaRPr sz="1400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38.71</a:t>
                      </a:r>
                      <a:endParaRPr sz="1400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24</a:t>
                      </a:r>
                      <a:endParaRPr sz="1400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1469</a:t>
                      </a:r>
                      <a:endParaRPr sz="1400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128</a:t>
                      </a:r>
                      <a:endParaRPr sz="1400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122</a:t>
                      </a:r>
                      <a:endParaRPr sz="1400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0.13</a:t>
                      </a:r>
                      <a:endParaRPr sz="1400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0.94</a:t>
                      </a:r>
                      <a:endParaRPr sz="1400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0.13</a:t>
                      </a:r>
                      <a:endParaRPr sz="1400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51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LiFF v11 + Colmap Defaults</a:t>
                      </a:r>
                      <a:endParaRPr sz="1400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50.82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31</a:t>
                      </a:r>
                      <a:endParaRPr sz="1400" b="1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1101</a:t>
                      </a:r>
                      <a:endParaRPr sz="1400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137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132</a:t>
                      </a:r>
                      <a:endParaRPr sz="1400" b="1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0.20</a:t>
                      </a:r>
                      <a:endParaRPr sz="1400" b="1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/>
                        <a:t>0.95</a:t>
                      </a:r>
                      <a:endParaRPr sz="1400" b="1" baseline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aseline="0" dirty="0"/>
                        <a:t>0.20</a:t>
                      </a:r>
                      <a:endParaRPr sz="1400" b="1" baseline="0" dirty="0"/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E4D5BE8-0CAD-423B-A95B-7D556DE6094C}"/>
              </a:ext>
            </a:extLst>
          </p:cNvPr>
          <p:cNvSpPr txBox="1"/>
          <p:nvPr/>
        </p:nvSpPr>
        <p:spPr>
          <a:xfrm>
            <a:off x="924696" y="5049681"/>
            <a:ext cx="5182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Evaluated on 62 scenes (2 from each category) </a:t>
            </a:r>
          </a:p>
        </p:txBody>
      </p:sp>
    </p:spTree>
    <p:extLst>
      <p:ext uri="{BB962C8B-B14F-4D97-AF65-F5344CB8AC3E}">
        <p14:creationId xmlns:p14="http://schemas.microsoft.com/office/powerpoint/2010/main" val="879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2112" y="399252"/>
            <a:ext cx="9372600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CNN Model Classifies 95.0% of patches correctly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76718-EE8D-4677-8CDA-B537E92F57F6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12" y="1465679"/>
            <a:ext cx="1371600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0C922C-0DF1-4595-8CF1-6BE452427D48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2" y="1465679"/>
            <a:ext cx="1371600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DF576C-774C-47DB-8469-8020C6694BC6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45" y="3654429"/>
            <a:ext cx="1371600" cy="1371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9200A9-AB22-45ED-B3D8-868A4C5D385C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13" y="3654429"/>
            <a:ext cx="1371600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817086-891F-419B-B5D9-902729FAB2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12" y="3665661"/>
            <a:ext cx="1371600" cy="1371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9C49D-FC2E-4FB4-A6CA-8D2BFA765DD4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07" y="3654429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CC1D1B-231F-4779-9E32-3376AE2A6BD5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12" y="1465679"/>
            <a:ext cx="1371600" cy="1371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4CDB05E-21F0-43D2-9183-8A6B20BAE57C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12" y="1465679"/>
            <a:ext cx="1371600" cy="1371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9F99A4-B9B3-4DCC-9F6B-95E2C411CA28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12" y="1465679"/>
            <a:ext cx="1371600" cy="1371600"/>
          </a:xfrm>
          <a:prstGeom prst="rect">
            <a:avLst/>
          </a:prstGeom>
        </p:spPr>
      </p:pic>
      <p:pic>
        <p:nvPicPr>
          <p:cNvPr id="10242" name="Picture 10241">
            <a:extLst>
              <a:ext uri="{FF2B5EF4-FFF2-40B4-BE49-F238E27FC236}">
                <a16:creationId xmlns:a16="http://schemas.microsoft.com/office/drawing/2014/main" id="{743F49D1-4FEB-4179-95F8-C61B7BC68D80}"/>
              </a:ext>
            </a:extLst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" y="1465679"/>
            <a:ext cx="1371600" cy="13716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7D0481-6513-4A1A-97C7-383B7AB3EBFF}"/>
              </a:ext>
            </a:extLst>
          </p:cNvPr>
          <p:cNvSpPr txBox="1"/>
          <p:nvPr/>
        </p:nvSpPr>
        <p:spPr>
          <a:xfrm>
            <a:off x="1219080" y="2891981"/>
            <a:ext cx="2566472" cy="400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Correct Positives (</a:t>
            </a:r>
            <a:r>
              <a:rPr lang="en-US" b="1" dirty="0">
                <a:solidFill>
                  <a:schemeClr val="bg1"/>
                </a:solidFill>
              </a:rPr>
              <a:t>34.6 %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2B83CB-9DD8-4841-B6BA-8921BC3148A8}"/>
              </a:ext>
            </a:extLst>
          </p:cNvPr>
          <p:cNvSpPr txBox="1"/>
          <p:nvPr/>
        </p:nvSpPr>
        <p:spPr>
          <a:xfrm>
            <a:off x="1333789" y="5101781"/>
            <a:ext cx="2231445" cy="400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False Positives (</a:t>
            </a:r>
            <a:r>
              <a:rPr lang="en-US" b="1" dirty="0">
                <a:solidFill>
                  <a:schemeClr val="bg1"/>
                </a:solidFill>
              </a:rPr>
              <a:t>3.4 %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29582C-DC1D-4915-8BB1-C3FD50D5A28F}"/>
              </a:ext>
            </a:extLst>
          </p:cNvPr>
          <p:cNvSpPr txBox="1"/>
          <p:nvPr/>
        </p:nvSpPr>
        <p:spPr>
          <a:xfrm>
            <a:off x="6295073" y="2891981"/>
            <a:ext cx="2672078" cy="400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Correct Negatives (</a:t>
            </a:r>
            <a:r>
              <a:rPr lang="en-US" b="1" dirty="0">
                <a:solidFill>
                  <a:schemeClr val="bg1"/>
                </a:solidFill>
              </a:rPr>
              <a:t>60.4 %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96980C-79B7-4DD5-B605-AC4B62EDED1C}"/>
              </a:ext>
            </a:extLst>
          </p:cNvPr>
          <p:cNvSpPr txBox="1"/>
          <p:nvPr/>
        </p:nvSpPr>
        <p:spPr>
          <a:xfrm>
            <a:off x="6465793" y="5101781"/>
            <a:ext cx="2330638" cy="400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False Negatives (</a:t>
            </a:r>
            <a:r>
              <a:rPr lang="en-US" b="1" dirty="0">
                <a:solidFill>
                  <a:schemeClr val="bg1"/>
                </a:solidFill>
              </a:rPr>
              <a:t>1.6 %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31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E164B615-0034-4E28-A3FB-1B6F4CDDE5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Most bad background features are removed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B07E2562-4630-454D-8899-469AC1EC5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90" y="5053640"/>
            <a:ext cx="19812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Learned LiFF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443AD53-43A4-4E46-9E79-03580FB6C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2" y="5037106"/>
            <a:ext cx="2133757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Handcrafted LiFF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BB2E0-8190-4A39-936E-B5DE87CCD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07" y="920461"/>
            <a:ext cx="5867403" cy="407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4FD20C-B2BE-45C4-B754-69F624907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59" y="920461"/>
            <a:ext cx="5861451" cy="4069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7573FD-5354-480C-BBE8-964939671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07" y="916327"/>
            <a:ext cx="5861450" cy="4069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8A53C-9074-44E3-952F-3765C4A4D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59" y="916327"/>
            <a:ext cx="5855498" cy="4065836"/>
          </a:xfrm>
          <a:prstGeom prst="rect">
            <a:avLst/>
          </a:prstGeom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5899667A-2C1F-49F2-9950-FC14E2190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181" y="5045373"/>
            <a:ext cx="2133757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LiFF + QC</a:t>
            </a:r>
          </a:p>
        </p:txBody>
      </p:sp>
    </p:spTree>
    <p:extLst>
      <p:ext uri="{BB962C8B-B14F-4D97-AF65-F5344CB8AC3E}">
        <p14:creationId xmlns:p14="http://schemas.microsoft.com/office/powerpoint/2010/main" val="4127705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4" grpId="0"/>
      <p:bldP spid="1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E164B615-0034-4E28-A3FB-1B6F4CDDE5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Preliminary Detection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6D335-641F-4BFE-BFCE-2EB96DB2D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12" y="1337434"/>
            <a:ext cx="4302763" cy="298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8A53C-9074-44E3-952F-3765C4A4D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1341437"/>
            <a:ext cx="4302763" cy="2987675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B07E2562-4630-454D-8899-469AC1EC5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4357619"/>
            <a:ext cx="41989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Learned LiFF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443AD53-43A4-4E46-9E79-03580FB6C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137" y="4357619"/>
            <a:ext cx="41989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Handcrafted LiFF 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C93AB79C-1AEA-4117-A2FA-36BF08802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256" y="645330"/>
            <a:ext cx="41989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Depth is picked up nicely!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7E3474-136D-42B9-B786-A56E44170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8" y="1346478"/>
            <a:ext cx="4302763" cy="2982506"/>
          </a:xfrm>
          <a:prstGeom prst="rect">
            <a:avLst/>
          </a:prstGeom>
        </p:spPr>
      </p:pic>
      <p:sp>
        <p:nvSpPr>
          <p:cNvPr id="11265" name="Rectangle 1">
            <a:extLst>
              <a:ext uri="{FF2B5EF4-FFF2-40B4-BE49-F238E27FC236}">
                <a16:creationId xmlns:a16="http://schemas.microsoft.com/office/drawing/2014/main" id="{E164B615-0034-4E28-A3FB-1B6F4CDDE5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Problem: Edges are detected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6D335-641F-4BFE-BFCE-2EB96DB2D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12" y="1337434"/>
            <a:ext cx="4302763" cy="2987675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B07E2562-4630-454D-8899-469AC1EC5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4357619"/>
            <a:ext cx="41989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Learned LiFF (single scale)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443AD53-43A4-4E46-9E79-03580FB6C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137" y="4357619"/>
            <a:ext cx="41989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Handcrafted LiFF (single scale)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3F3F70F4-4BAD-4646-AB4D-032CD3AB2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256" y="645330"/>
            <a:ext cx="41989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Fix: Include SIFT-detected edges as negative examples</a:t>
            </a:r>
          </a:p>
        </p:txBody>
      </p:sp>
    </p:spTree>
    <p:extLst>
      <p:ext uri="{BB962C8B-B14F-4D97-AF65-F5344CB8AC3E}">
        <p14:creationId xmlns:p14="http://schemas.microsoft.com/office/powerpoint/2010/main" val="366628064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E164B615-0034-4E28-A3FB-1B6F4CDDE5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4824" y="384825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Problem: Edges</a:t>
            </a:r>
            <a:br>
              <a:rPr lang="en-AU" altLang="en-US" dirty="0"/>
            </a:br>
            <a:r>
              <a:rPr lang="en-AU" altLang="en-US" dirty="0"/>
              <a:t>Fix: Include Edges as Negatives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9FCD8-CE5B-4E16-B602-C0351449B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12" y="1311275"/>
            <a:ext cx="5827295" cy="4054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46547E-684A-4D6E-A53B-274BB4605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82" y="1311275"/>
            <a:ext cx="5827295" cy="403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133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D90394B-9561-49A6-BC8C-F3891D32C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4657" r="9008" b="6559"/>
          <a:stretch/>
        </p:blipFill>
        <p:spPr bwMode="auto">
          <a:xfrm>
            <a:off x="5573311" y="930982"/>
            <a:ext cx="3969619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3" name="Rectangle 1">
            <a:extLst>
              <a:ext uri="{FF2B5EF4-FFF2-40B4-BE49-F238E27FC236}">
                <a16:creationId xmlns:a16="http://schemas.microsoft.com/office/drawing/2014/main" id="{9CFF2EBE-7E91-4EF3-AB81-862E3F6DB6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Where Feature Detection &amp; Matching Fails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C435786D-1B33-411C-9195-CC6523793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12" y="4968875"/>
            <a:ext cx="41989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sz="2000" dirty="0">
                <a:solidFill>
                  <a:srgbClr val="FFFFFF"/>
                </a:solidFill>
              </a:rPr>
              <a:t>…Reflective and Refractive Objects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0180921-FE1C-4FB6-BE88-6CEBA975A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9" y="930982"/>
            <a:ext cx="3931921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7F728353-B439-4B33-8616-C82E4C86D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329" y="4843372"/>
            <a:ext cx="1371601" cy="29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sz="1300" dirty="0">
                <a:solidFill>
                  <a:srgbClr val="FFFFFF"/>
                </a:solidFill>
              </a:rPr>
              <a:t>[Donald </a:t>
            </a:r>
            <a:r>
              <a:rPr lang="en-AU" altLang="en-US" sz="1300" dirty="0" err="1">
                <a:solidFill>
                  <a:srgbClr val="FFFFFF"/>
                </a:solidFill>
              </a:rPr>
              <a:t>Danserau</a:t>
            </a:r>
            <a:r>
              <a:rPr lang="en-AU" altLang="en-US" sz="1300" dirty="0">
                <a:solidFill>
                  <a:srgbClr val="FFFFFF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39185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E164B615-0034-4E28-A3FB-1B6F4CDDE5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4824" y="384825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Further Dataset Improvements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DFEE77-092B-40C9-A356-04AFFC7C1C0D}"/>
              </a:ext>
            </a:extLst>
          </p:cNvPr>
          <p:cNvCxnSpPr>
            <a:cxnSpLocks/>
          </p:cNvCxnSpPr>
          <p:nvPr/>
        </p:nvCxnSpPr>
        <p:spPr bwMode="auto">
          <a:xfrm>
            <a:off x="2945997" y="2454275"/>
            <a:ext cx="838200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855DA5-EC79-45EF-BCC8-31D7B1162717}"/>
              </a:ext>
            </a:extLst>
          </p:cNvPr>
          <p:cNvCxnSpPr/>
          <p:nvPr/>
        </p:nvCxnSpPr>
        <p:spPr bwMode="auto">
          <a:xfrm flipV="1">
            <a:off x="3365097" y="1463675"/>
            <a:ext cx="0" cy="9906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602417-8FA6-46F1-9912-CE32494A843D}"/>
              </a:ext>
            </a:extLst>
          </p:cNvPr>
          <p:cNvGrpSpPr/>
          <p:nvPr/>
        </p:nvGrpSpPr>
        <p:grpSpPr>
          <a:xfrm rot="10800000">
            <a:off x="2929205" y="3063875"/>
            <a:ext cx="838200" cy="990600"/>
            <a:chOff x="1154112" y="1616075"/>
            <a:chExt cx="838200" cy="9906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0ADA5E-60EA-4FD8-9C85-EDCD15F15E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54112" y="2606675"/>
              <a:ext cx="838200" cy="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9CF79F2-4428-48F7-BD35-CC2530AAE5D7}"/>
                </a:ext>
              </a:extLst>
            </p:cNvPr>
            <p:cNvCxnSpPr/>
            <p:nvPr/>
          </p:nvCxnSpPr>
          <p:spPr bwMode="auto">
            <a:xfrm flipV="1">
              <a:off x="1573212" y="1616075"/>
              <a:ext cx="0" cy="99060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61BD02-7CC0-4014-8C1C-E1D7AC78BBA4}"/>
              </a:ext>
            </a:extLst>
          </p:cNvPr>
          <p:cNvCxnSpPr>
            <a:cxnSpLocks/>
          </p:cNvCxnSpPr>
          <p:nvPr/>
        </p:nvCxnSpPr>
        <p:spPr bwMode="auto">
          <a:xfrm>
            <a:off x="4811712" y="2149475"/>
            <a:ext cx="838200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DF8BA6-1924-4EEA-A309-1B34A6393C9B}"/>
              </a:ext>
            </a:extLst>
          </p:cNvPr>
          <p:cNvCxnSpPr/>
          <p:nvPr/>
        </p:nvCxnSpPr>
        <p:spPr bwMode="auto">
          <a:xfrm flipV="1">
            <a:off x="5230812" y="1158875"/>
            <a:ext cx="0" cy="9906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D8CE05-75CA-4BE5-A132-86AB4F98F0CB}"/>
              </a:ext>
            </a:extLst>
          </p:cNvPr>
          <p:cNvGrpSpPr/>
          <p:nvPr/>
        </p:nvGrpSpPr>
        <p:grpSpPr>
          <a:xfrm rot="10800000">
            <a:off x="4794920" y="2926277"/>
            <a:ext cx="838200" cy="990600"/>
            <a:chOff x="1154112" y="1616075"/>
            <a:chExt cx="838200" cy="9906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C97464-B8E2-4689-84CB-F754731EAC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54112" y="2606675"/>
              <a:ext cx="838200" cy="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1F09222-C3F3-49F3-83D0-20D8AF34DE3B}"/>
                </a:ext>
              </a:extLst>
            </p:cNvPr>
            <p:cNvCxnSpPr/>
            <p:nvPr/>
          </p:nvCxnSpPr>
          <p:spPr bwMode="auto">
            <a:xfrm flipV="1">
              <a:off x="1573212" y="1616075"/>
              <a:ext cx="0" cy="99060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9718BD-5FA0-4BE4-97FE-E7954D845818}"/>
              </a:ext>
            </a:extLst>
          </p:cNvPr>
          <p:cNvCxnSpPr>
            <a:cxnSpLocks/>
          </p:cNvCxnSpPr>
          <p:nvPr/>
        </p:nvCxnSpPr>
        <p:spPr bwMode="auto">
          <a:xfrm>
            <a:off x="6660634" y="2591873"/>
            <a:ext cx="838200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9C070E-2D21-4294-AADA-68B4298E9425}"/>
              </a:ext>
            </a:extLst>
          </p:cNvPr>
          <p:cNvCxnSpPr/>
          <p:nvPr/>
        </p:nvCxnSpPr>
        <p:spPr bwMode="auto">
          <a:xfrm flipV="1">
            <a:off x="7079734" y="1601273"/>
            <a:ext cx="0" cy="99060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5FDDDE-5D23-4321-B3A1-FE2FCC96A74D}"/>
              </a:ext>
            </a:extLst>
          </p:cNvPr>
          <p:cNvGrpSpPr/>
          <p:nvPr/>
        </p:nvGrpSpPr>
        <p:grpSpPr>
          <a:xfrm rot="10800000">
            <a:off x="6643842" y="3368675"/>
            <a:ext cx="838200" cy="990600"/>
            <a:chOff x="1154112" y="1616075"/>
            <a:chExt cx="838200" cy="9906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47D06AE-F2FF-4C25-97B7-FCE1B7AFAC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54112" y="2606675"/>
              <a:ext cx="838200" cy="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956F125-6C0D-4E6D-AF04-DC2638C70D2F}"/>
                </a:ext>
              </a:extLst>
            </p:cNvPr>
            <p:cNvCxnSpPr/>
            <p:nvPr/>
          </p:nvCxnSpPr>
          <p:spPr bwMode="auto">
            <a:xfrm flipV="1">
              <a:off x="1573212" y="1616075"/>
              <a:ext cx="0" cy="99060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6C80E74-0A7A-4497-9603-EF822D5BDF39}"/>
              </a:ext>
            </a:extLst>
          </p:cNvPr>
          <p:cNvSpPr txBox="1"/>
          <p:nvPr/>
        </p:nvSpPr>
        <p:spPr>
          <a:xfrm>
            <a:off x="495265" y="1758920"/>
            <a:ext cx="1565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rgbClr val="92D050"/>
                </a:solidFill>
                <a:latin typeface="Calibri"/>
                <a:cs typeface="+mn-cs"/>
              </a:rPr>
              <a:t>Good feature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0BA5EF-893C-4553-B8F7-15409D9422B8}"/>
              </a:ext>
            </a:extLst>
          </p:cNvPr>
          <p:cNvSpPr txBox="1"/>
          <p:nvPr/>
        </p:nvSpPr>
        <p:spPr>
          <a:xfrm>
            <a:off x="517583" y="2387336"/>
            <a:ext cx="1991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Disregard feature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F050E3-D70F-4023-B8F3-C36D7DAA63B7}"/>
              </a:ext>
            </a:extLst>
          </p:cNvPr>
          <p:cNvSpPr txBox="1"/>
          <p:nvPr/>
        </p:nvSpPr>
        <p:spPr>
          <a:xfrm>
            <a:off x="514617" y="3149630"/>
            <a:ext cx="139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/>
                <a:cs typeface="+mn-cs"/>
              </a:rPr>
              <a:t>Bad feature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3E4896-7FC1-44FD-98AF-79EC9228DF47}"/>
              </a:ext>
            </a:extLst>
          </p:cNvPr>
          <p:cNvSpPr txBox="1"/>
          <p:nvPr/>
        </p:nvSpPr>
        <p:spPr>
          <a:xfrm>
            <a:off x="2649715" y="4609935"/>
            <a:ext cx="1273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 err="1">
                <a:solidFill>
                  <a:schemeClr val="bg1"/>
                </a:solidFill>
                <a:latin typeface="Calibri"/>
                <a:cs typeface="+mn-cs"/>
              </a:rPr>
              <a:t>DoG</a:t>
            </a: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 Value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94D7FE-879B-473E-8D23-D1048AC2A6CF}"/>
              </a:ext>
            </a:extLst>
          </p:cNvPr>
          <p:cNvSpPr txBox="1"/>
          <p:nvPr/>
        </p:nvSpPr>
        <p:spPr>
          <a:xfrm>
            <a:off x="4594195" y="4609935"/>
            <a:ext cx="1321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Edge Value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DCCF3E-FCAB-4F69-A82B-89AD3C655542}"/>
              </a:ext>
            </a:extLst>
          </p:cNvPr>
          <p:cNvSpPr txBox="1"/>
          <p:nvPr/>
        </p:nvSpPr>
        <p:spPr>
          <a:xfrm>
            <a:off x="6488112" y="4630103"/>
            <a:ext cx="1126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alibri"/>
                <a:cs typeface="+mn-cs"/>
              </a:rPr>
              <a:t>QC Score</a:t>
            </a:r>
          </a:p>
        </p:txBody>
      </p:sp>
      <p:cxnSp>
        <p:nvCxnSpPr>
          <p:cNvPr id="11264" name="Straight Connector 11263">
            <a:extLst>
              <a:ext uri="{FF2B5EF4-FFF2-40B4-BE49-F238E27FC236}">
                <a16:creationId xmlns:a16="http://schemas.microsoft.com/office/drawing/2014/main" id="{C8135AE0-3D4D-466E-9BBB-D60E60B8C467}"/>
              </a:ext>
            </a:extLst>
          </p:cNvPr>
          <p:cNvCxnSpPr>
            <a:cxnSpLocks/>
          </p:cNvCxnSpPr>
          <p:nvPr/>
        </p:nvCxnSpPr>
        <p:spPr bwMode="auto">
          <a:xfrm>
            <a:off x="468312" y="2149475"/>
            <a:ext cx="914400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92D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B28B41-1528-4E09-8D5F-8A28FBAA95D9}"/>
              </a:ext>
            </a:extLst>
          </p:cNvPr>
          <p:cNvCxnSpPr>
            <a:cxnSpLocks/>
          </p:cNvCxnSpPr>
          <p:nvPr/>
        </p:nvCxnSpPr>
        <p:spPr bwMode="auto">
          <a:xfrm>
            <a:off x="620712" y="2933883"/>
            <a:ext cx="9144000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538376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CA3E5035-B5B4-456A-B050-517E443C72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Future Work</a:t>
            </a:r>
          </a:p>
        </p:txBody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2E4E065B-663B-4F93-9081-01DB77DBA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2" y="1608137"/>
            <a:ext cx="7056438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dirty="0">
                <a:solidFill>
                  <a:srgbClr val="FFFFFF"/>
                </a:solidFill>
              </a:rPr>
              <a:t> Introduce scale-invariance to the model</a:t>
            </a:r>
          </a:p>
          <a:p>
            <a:endParaRPr lang="en-AU" altLang="en-US" dirty="0">
              <a:solidFill>
                <a:srgbClr val="FFFFFF"/>
              </a:solidFill>
            </a:endParaRPr>
          </a:p>
          <a:p>
            <a:r>
              <a:rPr lang="en-AU" altLang="en-US" dirty="0">
                <a:solidFill>
                  <a:srgbClr val="FFFFFF"/>
                </a:solidFill>
              </a:rPr>
              <a:t>Evaluate detected features with the proposed </a:t>
            </a:r>
            <a:r>
              <a:rPr lang="en-AU" altLang="en-US" dirty="0" err="1">
                <a:solidFill>
                  <a:srgbClr val="FFFFFF"/>
                </a:solidFill>
              </a:rPr>
              <a:t>SfM</a:t>
            </a:r>
            <a:r>
              <a:rPr lang="en-AU" altLang="en-US" dirty="0">
                <a:solidFill>
                  <a:srgbClr val="FFFFFF"/>
                </a:solidFill>
              </a:rPr>
              <a:t> metrics (COLMAP)</a:t>
            </a:r>
          </a:p>
          <a:p>
            <a:endParaRPr lang="en-AU" altLang="en-US" dirty="0">
              <a:solidFill>
                <a:srgbClr val="FFFFFF"/>
              </a:solidFill>
            </a:endParaRPr>
          </a:p>
          <a:p>
            <a:r>
              <a:rPr lang="en-AU" altLang="en-US" dirty="0">
                <a:solidFill>
                  <a:srgbClr val="FFFFFF"/>
                </a:solidFill>
              </a:rPr>
              <a:t>Use COLMAP to create better and more meaningful training data</a:t>
            </a:r>
          </a:p>
          <a:p>
            <a:endParaRPr lang="en-AU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A1364740-001B-438C-BEC5-DF63A53A21C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Light Fields are good at these!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3FB96-6A09-42C3-B606-9F87AB2F8D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19" y="1636808"/>
            <a:ext cx="27432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9F2E19-329F-4346-AAA4-4EF9A4F19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7" y="1235075"/>
            <a:ext cx="3546665" cy="354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7A682-3614-4252-BDDF-2EDC2F3AF81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19" y="3024725"/>
            <a:ext cx="2743200" cy="91440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1655EA1-F493-453B-A849-C2501D80B2B8}"/>
              </a:ext>
            </a:extLst>
          </p:cNvPr>
          <p:cNvSpPr/>
          <p:nvPr/>
        </p:nvSpPr>
        <p:spPr bwMode="auto">
          <a:xfrm>
            <a:off x="4413059" y="1967045"/>
            <a:ext cx="533400" cy="141721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5A032D6E-AA58-478F-AB00-63104C8C7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843" y="1689666"/>
            <a:ext cx="211315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Lambertian, </a:t>
            </a:r>
          </a:p>
          <a:p>
            <a:pPr algn="ctr"/>
            <a:r>
              <a:rPr lang="en-AU" altLang="en-US" dirty="0">
                <a:solidFill>
                  <a:srgbClr val="FFFFFF"/>
                </a:solidFill>
              </a:rPr>
              <a:t>no occlusions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0F004C61-8A97-487A-9BD4-EAA66B69F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472" y="3062825"/>
            <a:ext cx="2113153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pPr algn="ctr"/>
            <a:r>
              <a:rPr lang="en-AU" altLang="en-US" dirty="0">
                <a:solidFill>
                  <a:srgbClr val="FFFFFF"/>
                </a:solidFill>
              </a:rPr>
              <a:t>Non-Lambertian, </a:t>
            </a:r>
          </a:p>
          <a:p>
            <a:pPr algn="ctr"/>
            <a:r>
              <a:rPr lang="en-AU" altLang="en-US" dirty="0">
                <a:solidFill>
                  <a:srgbClr val="FFFFFF"/>
                </a:solidFill>
              </a:rPr>
              <a:t>occlusions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99CF4E40-0590-4419-93A4-ADDE84F0A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2" y="4781740"/>
            <a:ext cx="2957758" cy="29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sz="1300" dirty="0">
                <a:solidFill>
                  <a:srgbClr val="FFFFFF"/>
                </a:solidFill>
              </a:rPr>
              <a:t>[Stanford Light Field Archive]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2565ADC-DF2A-4B5D-9DA2-50502F983751}"/>
              </a:ext>
            </a:extLst>
          </p:cNvPr>
          <p:cNvSpPr/>
          <p:nvPr/>
        </p:nvSpPr>
        <p:spPr bwMode="auto">
          <a:xfrm>
            <a:off x="4431928" y="3303531"/>
            <a:ext cx="533400" cy="141721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Phetsarath OT" charset="0"/>
              <a:cs typeface="DejaVu Sans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308D1E4D-2C2F-4536-85F4-B87BD30969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Registration Failure due to Occlusions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E911CF5C-B607-479C-B3B9-0B8FCA43B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2137" r="51280" b="5983"/>
          <a:stretch/>
        </p:blipFill>
        <p:spPr bwMode="auto">
          <a:xfrm>
            <a:off x="315912" y="1235075"/>
            <a:ext cx="4619408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3DCA1C77-3922-443B-B9BB-F0FB8CA2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978" y="4816475"/>
            <a:ext cx="331549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dirty="0">
                <a:solidFill>
                  <a:srgbClr val="FFFFFF"/>
                </a:solidFill>
              </a:rPr>
              <a:t>2 </a:t>
            </a:r>
            <a:r>
              <a:rPr lang="en-AU" altLang="en-US" dirty="0" err="1">
                <a:solidFill>
                  <a:srgbClr val="FFFFFF"/>
                </a:solidFill>
              </a:rPr>
              <a:t>Lytro</a:t>
            </a:r>
            <a:r>
              <a:rPr lang="en-AU" altLang="en-US" dirty="0">
                <a:solidFill>
                  <a:srgbClr val="FFFFFF"/>
                </a:solidFill>
              </a:rPr>
              <a:t> Illum images treated in 2D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5D0503-8DCA-49CB-A8E6-96095CBE1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t="2137" r="3450" b="5983"/>
          <a:stretch/>
        </p:blipFill>
        <p:spPr bwMode="auto">
          <a:xfrm>
            <a:off x="5164135" y="1235075"/>
            <a:ext cx="4619408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52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308D1E4D-2C2F-4536-85F4-B87BD30969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Registration Failure due to Occlusions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08CC819-4200-4781-AA24-BB48F5564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7696" r="52849" b="8055"/>
          <a:stretch/>
        </p:blipFill>
        <p:spPr bwMode="auto">
          <a:xfrm>
            <a:off x="391035" y="1256816"/>
            <a:ext cx="4506728" cy="325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5A261FD0-041F-4807-AF06-BB36C1046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5" t="9425" r="2065" b="7179"/>
          <a:stretch/>
        </p:blipFill>
        <p:spPr bwMode="auto">
          <a:xfrm>
            <a:off x="5087935" y="1234993"/>
            <a:ext cx="4752977" cy="327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09F4DDC3-5468-447F-BBA9-CF870D6C9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105" y="4587875"/>
            <a:ext cx="211653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dirty="0">
                <a:solidFill>
                  <a:srgbClr val="FFFFFF"/>
                </a:solidFill>
              </a:rPr>
              <a:t>All putative matches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3B27A6D8-6CE5-4657-9D71-00D1C6045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129" y="4587875"/>
            <a:ext cx="211653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dirty="0">
                <a:solidFill>
                  <a:srgbClr val="FFFFFF"/>
                </a:solidFill>
              </a:rPr>
              <a:t>Post-RANSAC matches</a:t>
            </a:r>
          </a:p>
        </p:txBody>
      </p:sp>
    </p:spTree>
    <p:extLst>
      <p:ext uri="{BB962C8B-B14F-4D97-AF65-F5344CB8AC3E}">
        <p14:creationId xmlns:p14="http://schemas.microsoft.com/office/powerpoint/2010/main" val="2980032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3A504C7E-E71E-4B64-94E3-A24E09C0C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6495" r="4645" b="4932"/>
          <a:stretch/>
        </p:blipFill>
        <p:spPr bwMode="auto">
          <a:xfrm>
            <a:off x="3059112" y="854075"/>
            <a:ext cx="37338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A966FC5-6C27-439B-80E7-7679A421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57163"/>
            <a:ext cx="907097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 kern="1200">
                <a:solidFill>
                  <a:srgbClr val="CEBA59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2pPr>
            <a:lvl3pPr marL="11430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3pPr>
            <a:lvl4pPr marL="16002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4pPr>
            <a:lvl5pPr marL="20574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5pPr>
            <a:lvl6pPr marL="25146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6pPr>
            <a:lvl7pPr marL="29718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7pPr>
            <a:lvl8pPr marL="34290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8pPr>
            <a:lvl9pPr marL="3886200" indent="-228600" algn="ctr" defTabSz="449263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000">
                <a:solidFill>
                  <a:srgbClr val="CEBA59"/>
                </a:solidFill>
                <a:latin typeface="Verdana" panose="020B0604030504040204" pitchFamily="34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/>
              <a:t>Registration Failure due to Occlusions</a:t>
            </a:r>
            <a:endParaRPr lang="en-AU" altLang="en-US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BDDA43E-DC1B-4AD5-9231-0E93CD6C2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745" y="5027993"/>
            <a:ext cx="2116534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119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</a:tabLst>
              <a:defRPr>
                <a:solidFill>
                  <a:srgbClr val="000000"/>
                </a:solidFill>
                <a:latin typeface="Phetsarath OT" charset="0"/>
                <a:cs typeface="DejaVu Sans" charset="0"/>
              </a:defRPr>
            </a:lvl9pPr>
          </a:lstStyle>
          <a:p>
            <a:r>
              <a:rPr lang="en-AU" altLang="en-US" dirty="0">
                <a:solidFill>
                  <a:srgbClr val="FFFFFF"/>
                </a:solidFill>
              </a:rPr>
              <a:t>Rectified stereo images</a:t>
            </a:r>
          </a:p>
        </p:txBody>
      </p:sp>
    </p:spTree>
    <p:extLst>
      <p:ext uri="{BB962C8B-B14F-4D97-AF65-F5344CB8AC3E}">
        <p14:creationId xmlns:p14="http://schemas.microsoft.com/office/powerpoint/2010/main" val="19992241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3AA57133-D33A-4BB2-A9D9-10820E88A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76275"/>
            <a:ext cx="9415463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06EFDF10-778B-45D8-8CB3-B2C76432370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04825" y="157163"/>
            <a:ext cx="9070975" cy="490537"/>
          </a:xfrm>
          <a:ln/>
        </p:spPr>
        <p:txBody>
          <a:bodyPr/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en-AU" altLang="en-US" dirty="0"/>
              <a:t>Fix : Focal Stack Features</a:t>
            </a:r>
          </a:p>
        </p:txBody>
      </p:sp>
    </p:spTree>
    <p:extLst>
      <p:ext uri="{BB962C8B-B14F-4D97-AF65-F5344CB8AC3E}">
        <p14:creationId xmlns:p14="http://schemas.microsoft.com/office/powerpoint/2010/main" val="2719802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Verdana"/>
        <a:ea typeface=""/>
        <a:cs typeface="Droid Sans Fallback"/>
      </a:majorFont>
      <a:minorFont>
        <a:latin typeface="Verdana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9000"/>
          </a:lnSpc>
          <a:spcBef>
            <a:spcPct val="0"/>
          </a:spcBef>
          <a:spcAft>
            <a:spcPts val="57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Phetsarath OT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9000"/>
          </a:lnSpc>
          <a:spcBef>
            <a:spcPct val="0"/>
          </a:spcBef>
          <a:spcAft>
            <a:spcPts val="57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Phetsarath OT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Noto Sans CJK SC Regular"/>
      </a:majorFont>
      <a:minorFont>
        <a:latin typeface="Arial"/>
        <a:ea typeface=""/>
        <a:cs typeface="Noto Sans CJK SC Regula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9000"/>
          </a:lnSpc>
          <a:spcBef>
            <a:spcPct val="0"/>
          </a:spcBef>
          <a:spcAft>
            <a:spcPts val="57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Phetsarath OT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9000"/>
          </a:lnSpc>
          <a:spcBef>
            <a:spcPct val="0"/>
          </a:spcBef>
          <a:spcAft>
            <a:spcPts val="57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Phetsarath OT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Verdana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9000"/>
          </a:lnSpc>
          <a:spcBef>
            <a:spcPct val="0"/>
          </a:spcBef>
          <a:spcAft>
            <a:spcPts val="57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Phetsarath OT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9000"/>
          </a:lnSpc>
          <a:spcBef>
            <a:spcPct val="0"/>
          </a:spcBef>
          <a:spcAft>
            <a:spcPts val="57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Phetsarath OT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9000"/>
          </a:lnSpc>
          <a:spcBef>
            <a:spcPct val="0"/>
          </a:spcBef>
          <a:spcAft>
            <a:spcPts val="57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Phetsarath OT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119000"/>
          </a:lnSpc>
          <a:spcBef>
            <a:spcPct val="0"/>
          </a:spcBef>
          <a:spcAft>
            <a:spcPts val="57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Phetsarath OT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7676</TotalTime>
  <Words>758</Words>
  <Application>Microsoft Office PowerPoint</Application>
  <PresentationFormat>Custom</PresentationFormat>
  <Paragraphs>219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Office Theme</vt:lpstr>
      <vt:lpstr>Office Theme</vt:lpstr>
      <vt:lpstr>Office Theme</vt:lpstr>
      <vt:lpstr>Office Theme</vt:lpstr>
      <vt:lpstr>Learning to Detect Light Field Features</vt:lpstr>
      <vt:lpstr>Multi-View 3D Reconstruction</vt:lpstr>
      <vt:lpstr>Where Feature Detection &amp; Matching Fails</vt:lpstr>
      <vt:lpstr>Where Feature Detection &amp; Matching Fails</vt:lpstr>
      <vt:lpstr>Light Fields are good at these!</vt:lpstr>
      <vt:lpstr>Registration Failure due to Occlusions</vt:lpstr>
      <vt:lpstr>Registration Failure due to Occlusions</vt:lpstr>
      <vt:lpstr>PowerPoint Presentation</vt:lpstr>
      <vt:lpstr>Fix : Focal Stack Features</vt:lpstr>
      <vt:lpstr>PowerPoint Presentation</vt:lpstr>
      <vt:lpstr>PowerPoint Presentation</vt:lpstr>
      <vt:lpstr>Depth Estimation Failure due to Reflections</vt:lpstr>
      <vt:lpstr>Formalization: Feature Quality Check</vt:lpstr>
      <vt:lpstr>Formalization: Feature Quality Check</vt:lpstr>
      <vt:lpstr>Formalization: Feature Quality Check</vt:lpstr>
      <vt:lpstr>Formalization: Feature Quality Check</vt:lpstr>
      <vt:lpstr>Formalization: Feature Quality Check</vt:lpstr>
      <vt:lpstr>Formalization: Feature Quality Check</vt:lpstr>
      <vt:lpstr>Formalization: Feature Quality Check</vt:lpstr>
      <vt:lpstr>How can we use these insights to detect better features?</vt:lpstr>
      <vt:lpstr>Approach</vt:lpstr>
      <vt:lpstr>Data Acquisition</vt:lpstr>
      <vt:lpstr>Detecting good and bad features</vt:lpstr>
      <vt:lpstr>Data Augmentation</vt:lpstr>
      <vt:lpstr>PowerPoint Presentation</vt:lpstr>
      <vt:lpstr>Convolutional Model</vt:lpstr>
      <vt:lpstr>During Training: CNN as Binary Classifier</vt:lpstr>
      <vt:lpstr>Detection on focal stack </vt:lpstr>
      <vt:lpstr>Detection on focal stack </vt:lpstr>
      <vt:lpstr>Evaluation</vt:lpstr>
      <vt:lpstr>Evaluate using structure from motion</vt:lpstr>
      <vt:lpstr>Preliminary Results</vt:lpstr>
      <vt:lpstr>Focal stack features perform better on structure from motion! </vt:lpstr>
      <vt:lpstr>Focal stack features perform better on structure from motion! </vt:lpstr>
      <vt:lpstr>CNN Model Classifies 95.0% of patches correctly</vt:lpstr>
      <vt:lpstr>Most bad background features are removed</vt:lpstr>
      <vt:lpstr>Preliminary Detection Results</vt:lpstr>
      <vt:lpstr>Problem: Edges are detected</vt:lpstr>
      <vt:lpstr>Problem: Edges Fix: Include Edges as Negatives</vt:lpstr>
      <vt:lpstr>Further Dataset Improvements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to Detect &amp; Match Light Field Features</dc:title>
  <dc:creator>Lars Jebe</dc:creator>
  <cp:lastModifiedBy>Lars Jebe</cp:lastModifiedBy>
  <cp:revision>569</cp:revision>
  <cp:lastPrinted>1601-01-01T00:00:00Z</cp:lastPrinted>
  <dcterms:created xsi:type="dcterms:W3CDTF">2015-07-17T19:57:38Z</dcterms:created>
  <dcterms:modified xsi:type="dcterms:W3CDTF">2018-09-30T12:54:12Z</dcterms:modified>
</cp:coreProperties>
</file>