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82" r:id="rId2"/>
    <p:sldId id="287" r:id="rId3"/>
    <p:sldId id="281" r:id="rId4"/>
    <p:sldId id="284" r:id="rId5"/>
    <p:sldId id="278" r:id="rId6"/>
    <p:sldId id="285" r:id="rId7"/>
    <p:sldId id="286" r:id="rId8"/>
    <p:sldId id="309" r:id="rId9"/>
    <p:sldId id="291" r:id="rId10"/>
    <p:sldId id="303" r:id="rId11"/>
    <p:sldId id="292" r:id="rId12"/>
    <p:sldId id="290" r:id="rId13"/>
    <p:sldId id="263" r:id="rId14"/>
    <p:sldId id="288" r:id="rId15"/>
    <p:sldId id="289" r:id="rId16"/>
    <p:sldId id="297" r:id="rId17"/>
    <p:sldId id="293" r:id="rId18"/>
    <p:sldId id="298" r:id="rId19"/>
    <p:sldId id="294" r:id="rId20"/>
    <p:sldId id="299" r:id="rId21"/>
    <p:sldId id="305" r:id="rId22"/>
    <p:sldId id="304" r:id="rId23"/>
    <p:sldId id="306" r:id="rId24"/>
    <p:sldId id="275" r:id="rId25"/>
    <p:sldId id="310" r:id="rId26"/>
    <p:sldId id="314" r:id="rId27"/>
    <p:sldId id="315" r:id="rId28"/>
    <p:sldId id="316" r:id="rId29"/>
    <p:sldId id="317" r:id="rId30"/>
    <p:sldId id="307" r:id="rId31"/>
    <p:sldId id="30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6060"/>
    <a:srgbClr val="92D050"/>
    <a:srgbClr val="131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30C5F-DC80-18C0-E56F-40A4F797EE25}" v="1" dt="2018-09-25T23:55:50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Binarize &amp; Fill Holes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Convert to Surface Mesh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Smooth Mesh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Sample Surface Points</a:t>
          </a:r>
        </a:p>
      </dgm:t>
    </dgm:pt>
    <dgm:pt modelId="{2741C3A7-CFC4-436C-8AD6-BF0850769B3A}" type="parTrans" cxnId="{4D6034A2-1515-46E5-9997-981301D8D681}">
      <dgm:prSet/>
      <dgm:spPr/>
    </dgm:pt>
    <dgm:pt modelId="{485A09A9-7B56-4BC6-9974-6665B9D6EDA6}" type="sibTrans" cxnId="{4D6034A2-1515-46E5-9997-981301D8D681}">
      <dgm:prSet/>
      <dgm:spPr/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Rectify 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Estimate Disparity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Convert to 3D Coordinates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502BCA54-12DD-4CAF-A9AD-ECDD84CB55F4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Refine Disparity Map</a:t>
          </a:r>
        </a:p>
      </dgm:t>
    </dgm:pt>
    <dgm:pt modelId="{251D14E0-258D-46C0-8C8D-B0D3AF165851}" type="parTrans" cxnId="{73AD51CA-9A03-4EE7-9E62-48FC774FA3DE}">
      <dgm:prSet/>
      <dgm:spPr/>
    </dgm:pt>
    <dgm:pt modelId="{6278B90C-54FB-4F11-B22F-EA0A8ADDCD82}" type="sibTrans" cxnId="{73AD51CA-9A03-4EE7-9E62-48FC774FA3DE}">
      <dgm:prSet/>
      <dgm:spPr/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07B5512-C17A-4E03-BDF1-6C8E028B8D09}" type="pres">
      <dgm:prSet presAssocID="{502BCA54-12DD-4CAF-A9AD-ECDD84CB55F4}" presName="root" presStyleCnt="0"/>
      <dgm:spPr/>
    </dgm:pt>
    <dgm:pt modelId="{A2843772-BBFE-4F14-A70C-D3B5ECB0B64F}" type="pres">
      <dgm:prSet presAssocID="{502BCA54-12DD-4CAF-A9AD-ECDD84CB55F4}" presName="rootComposite" presStyleCnt="0"/>
      <dgm:spPr/>
    </dgm:pt>
    <dgm:pt modelId="{034E90C4-8DFB-4AD7-A84A-C5AF2DEEBFBB}" type="pres">
      <dgm:prSet presAssocID="{502BCA54-12DD-4CAF-A9AD-ECDD84CB55F4}" presName="rootText" presStyleLbl="node1" presStyleIdx="2" presStyleCnt="4"/>
      <dgm:spPr/>
    </dgm:pt>
    <dgm:pt modelId="{6791E292-EB30-48D8-A5DE-B602004D6D9A}" type="pres">
      <dgm:prSet presAssocID="{502BCA54-12DD-4CAF-A9AD-ECDD84CB55F4}" presName="rootConnector" presStyleLbl="node1" presStyleIdx="2" presStyleCnt="4"/>
      <dgm:spPr/>
    </dgm:pt>
    <dgm:pt modelId="{A5FC23DF-22A0-4BB5-8E9E-C22B809C9FB5}" type="pres">
      <dgm:prSet presAssocID="{502BCA54-12DD-4CAF-A9AD-ECDD84CB55F4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3" presStyleCnt="4"/>
      <dgm:spPr/>
    </dgm:pt>
    <dgm:pt modelId="{0F943ED5-2236-4814-BA49-022850B593E8}" type="pres">
      <dgm:prSet presAssocID="{06E20DE7-6969-4667-A1BC-522C32F24C68}" presName="rootConnector" presStyleLbl="node1" presStyleIdx="3" presStyleCnt="4"/>
      <dgm:spPr/>
    </dgm:pt>
    <dgm:pt modelId="{D3B89A0E-74A3-434C-B638-EE243CAF9F88}" type="pres">
      <dgm:prSet presAssocID="{06E20DE7-6969-4667-A1BC-522C32F24C68}" presName="childShape" presStyleCnt="0"/>
      <dgm:spPr/>
    </dgm:pt>
  </dgm:ptLst>
  <dgm:cxnLst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55F2907D-B02C-4C3E-BC59-D28F8997BE9C}" type="presOf" srcId="{502BCA54-12DD-4CAF-A9AD-ECDD84CB55F4}" destId="{034E90C4-8DFB-4AD7-A84A-C5AF2DEEBFBB}" srcOrd="0" destOrd="0" presId="urn:microsoft.com/office/officeart/2005/8/layout/hierarchy3"/>
    <dgm:cxn modelId="{E6676898-F046-4C03-821E-4C8BCEA11785}" type="presOf" srcId="{502BCA54-12DD-4CAF-A9AD-ECDD84CB55F4}" destId="{6791E292-EB30-48D8-A5DE-B602004D6D9A}" srcOrd="1" destOrd="0" presId="urn:microsoft.com/office/officeart/2005/8/layout/hierarchy3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73AD51CA-9A03-4EE7-9E62-48FC774FA3DE}" srcId="{8683A120-12CF-4EA1-92EE-232E82F4B97E}" destId="{502BCA54-12DD-4CAF-A9AD-ECDD84CB55F4}" srcOrd="2" destOrd="0" parTransId="{251D14E0-258D-46C0-8C8D-B0D3AF165851}" sibTransId="{6278B90C-54FB-4F11-B22F-EA0A8ADDCD82}"/>
    <dgm:cxn modelId="{468ACAD7-6037-4D38-A245-92A7011DCC06}" srcId="{8683A120-12CF-4EA1-92EE-232E82F4B97E}" destId="{06E20DE7-6969-4667-A1BC-522C32F24C68}" srcOrd="3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584C32C8-CC37-4ABD-AB67-0B4BFAD6A32C}" type="presParOf" srcId="{8AD7B23A-76F3-4A1D-92AE-342A7E64C3EC}" destId="{407B5512-C17A-4E03-BDF1-6C8E028B8D09}" srcOrd="2" destOrd="0" presId="urn:microsoft.com/office/officeart/2005/8/layout/hierarchy3"/>
    <dgm:cxn modelId="{C13B2726-1466-490C-A9AD-EBAD0DE326D8}" type="presParOf" srcId="{407B5512-C17A-4E03-BDF1-6C8E028B8D09}" destId="{A2843772-BBFE-4F14-A70C-D3B5ECB0B64F}" srcOrd="0" destOrd="0" presId="urn:microsoft.com/office/officeart/2005/8/layout/hierarchy3"/>
    <dgm:cxn modelId="{E013B78F-CB6C-4411-88BD-671EE20366EF}" type="presParOf" srcId="{A2843772-BBFE-4F14-A70C-D3B5ECB0B64F}" destId="{034E90C4-8DFB-4AD7-A84A-C5AF2DEEBFBB}" srcOrd="0" destOrd="0" presId="urn:microsoft.com/office/officeart/2005/8/layout/hierarchy3"/>
    <dgm:cxn modelId="{0F0D288D-1D30-498D-8920-AF79CCB180D7}" type="presParOf" srcId="{A2843772-BBFE-4F14-A70C-D3B5ECB0B64F}" destId="{6791E292-EB30-48D8-A5DE-B602004D6D9A}" srcOrd="1" destOrd="0" presId="urn:microsoft.com/office/officeart/2005/8/layout/hierarchy3"/>
    <dgm:cxn modelId="{5572B851-32F3-4AEB-9DE3-63C8CCDA2560}" type="presParOf" srcId="{407B5512-C17A-4E03-BDF1-6C8E028B8D09}" destId="{A5FC23DF-22A0-4BB5-8E9E-C22B809C9FB5}" srcOrd="1" destOrd="0" presId="urn:microsoft.com/office/officeart/2005/8/layout/hierarchy3"/>
    <dgm:cxn modelId="{CCF269D7-5C44-48EB-9372-DEDBC37CC974}" type="presParOf" srcId="{8AD7B23A-76F3-4A1D-92AE-342A7E64C3EC}" destId="{47FE0E3B-5625-4850-A796-982E18A63E20}" srcOrd="3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Keypoint Detection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Define Local  Support Region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Calculate Descriptors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Match Descriptors</a:t>
          </a:r>
        </a:p>
      </dgm:t>
    </dgm:pt>
    <dgm:pt modelId="{2741C3A7-CFC4-436C-8AD6-BF0850769B3A}" type="parTrans" cxnId="{4D6034A2-1515-46E5-9997-981301D8D681}">
      <dgm:prSet/>
      <dgm:spPr/>
    </dgm:pt>
    <dgm:pt modelId="{485A09A9-7B56-4BC6-9974-6665B9D6EDA6}" type="sibTrans" cxnId="{4D6034A2-1515-46E5-9997-981301D8D681}">
      <dgm:prSet/>
      <dgm:spPr/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>
              <a:solidFill>
                <a:srgbClr val="FFFFFF"/>
              </a:solidFill>
              <a:latin typeface="Calibri Light"/>
              <a:cs typeface="Calibri Light"/>
            </a:rPr>
            <a:t>Sample Candidate Points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Point Count Criterion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Eccentricity Criterion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3"/>
      <dgm:spPr/>
    </dgm:pt>
    <dgm:pt modelId="{F3D4D061-2105-4297-A96D-712B45EFF1EF}" type="pres">
      <dgm:prSet presAssocID="{8E471AE6-13CE-48E2-B102-30A8C23689CA}" presName="rootConnector" presStyleLbl="node1" presStyleIdx="0" presStyleCnt="3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3"/>
      <dgm:spPr/>
    </dgm:pt>
    <dgm:pt modelId="{02BF8D36-CABF-443F-B611-7BFE7B67B832}" type="pres">
      <dgm:prSet presAssocID="{4199DE99-B1B5-4D83-A1C7-6EAB855A8727}" presName="rootConnector" presStyleLbl="node1" presStyleIdx="1" presStyleCnt="3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3"/>
      <dgm:spPr/>
    </dgm:pt>
    <dgm:pt modelId="{0F943ED5-2236-4814-BA49-022850B593E8}" type="pres">
      <dgm:prSet presAssocID="{06E20DE7-6969-4667-A1BC-522C32F24C68}" presName="rootConnector" presStyleLbl="node1" presStyleIdx="2" presStyleCnt="3"/>
      <dgm:spPr/>
    </dgm:pt>
    <dgm:pt modelId="{D3B89A0E-74A3-434C-B638-EE243CAF9F88}" type="pres">
      <dgm:prSet presAssocID="{06E20DE7-6969-4667-A1BC-522C32F24C68}" presName="childShape" presStyleCnt="0"/>
      <dgm:spPr/>
    </dgm:pt>
  </dgm:ptLst>
  <dgm:cxnLst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chemeClr val="bg1"/>
              </a:solidFill>
              <a:latin typeface="+mn-lt"/>
              <a:cs typeface="Calibri Light"/>
            </a:rPr>
            <a:t>Calculate Descriptors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Match Spherical Subsets with Query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Retrieve Candidates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Geometric Consistency Check</a:t>
          </a:r>
        </a:p>
      </dgm:t>
    </dgm:pt>
    <dgm:pt modelId="{2741C3A7-CFC4-436C-8AD6-BF0850769B3A}" type="parTrans" cxnId="{4D6034A2-1515-46E5-9997-981301D8D681}">
      <dgm:prSet/>
      <dgm:spPr/>
      <dgm:t>
        <a:bodyPr/>
        <a:lstStyle/>
        <a:p>
          <a:endParaRPr lang="en-US"/>
        </a:p>
      </dgm:t>
    </dgm:pt>
    <dgm:pt modelId="{485A09A9-7B56-4BC6-9974-6665B9D6EDA6}" type="sibTrans" cxnId="{4D6034A2-1515-46E5-9997-981301D8D681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noProof="0" dirty="0">
              <a:solidFill>
                <a:srgbClr val="000000"/>
              </a:solidFill>
              <a:cs typeface="Calibri Light"/>
            </a:rPr>
            <a:t>Definition of local descriptor neighborhood based on mesh neighbors, rather than spherical support region</a:t>
          </a:r>
          <a:endParaRPr lang="en-US" noProof="0" dirty="0">
            <a:cs typeface="Calibri Light"/>
          </a:endParaRP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noProof="0" dirty="0">
              <a:solidFill>
                <a:srgbClr val="000000"/>
              </a:solidFill>
              <a:cs typeface="Calibri Light"/>
            </a:rPr>
            <a:t>3D-Model: Render only points from mesh that are visible from the outside to reduce clutter</a:t>
          </a: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2"/>
      <dgm:spPr/>
    </dgm:pt>
    <dgm:pt modelId="{AABD70B8-66A8-4434-A680-8CB256A5B643}" type="pres">
      <dgm:prSet presAssocID="{5D153F0A-EF24-4703-A072-7B069EE2A8E7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2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2"/>
      <dgm:spPr/>
    </dgm:pt>
    <dgm:pt modelId="{70D9DC60-611D-468D-A0E8-F58D97FAF4B8}" type="pres">
      <dgm:prSet presAssocID="{BC8FAC66-CEF0-43EC-A49E-82DF552E44DE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Define camera parameters (6D Position, FOV etc.)</a:t>
          </a:r>
          <a:endParaRPr lang="en-US" dirty="0">
            <a:cs typeface="Calibri Light"/>
          </a:endParaRP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D6431449-FAB5-491D-8DC7-4704DFB7920F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Repeat with different camera parameters</a:t>
          </a:r>
          <a:endParaRPr lang="en-US" dirty="0">
            <a:cs typeface="Calibri Light"/>
          </a:endParaRPr>
        </a:p>
      </dgm:t>
    </dgm:pt>
    <dgm:pt modelId="{DCCEC82F-D112-49E3-B3AD-B6C85E7D0805}" type="parTrans" cxnId="{A8789ED3-EFEC-44C2-9889-572354654E1B}">
      <dgm:prSet/>
      <dgm:spPr/>
      <dgm:t>
        <a:bodyPr/>
        <a:lstStyle/>
        <a:p>
          <a:endParaRPr lang="en-US"/>
        </a:p>
      </dgm:t>
    </dgm:pt>
    <dgm:pt modelId="{B4A6B25B-9D73-4BA1-A0A6-FBE8B8D124DE}" type="sibTrans" cxnId="{A8789ED3-EFEC-44C2-9889-572354654E1B}">
      <dgm:prSet phldrT="3"/>
      <dgm:spPr/>
      <dgm:t>
        <a:bodyPr/>
        <a:lstStyle/>
        <a:p>
          <a:r>
            <a:rPr lang="en-US" dirty="0"/>
            <a:t>3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Render view (obtain visible surfaces)</a:t>
          </a:r>
          <a:endParaRPr lang="en-US" dirty="0">
            <a:cs typeface="Calibri Light"/>
          </a:endParaRP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2F23178-4346-49AC-ABA1-214D1114F985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Union over visible surfaces</a:t>
          </a:r>
          <a:endParaRPr lang="en-US" dirty="0">
            <a:cs typeface="Calibri Light"/>
          </a:endParaRPr>
        </a:p>
      </dgm:t>
    </dgm:pt>
    <dgm:pt modelId="{DB16540B-33DA-49A3-B835-A7F1DEE90128}" type="parTrans" cxnId="{A5DB0DC5-E860-4E98-9625-71B01B48D8B7}">
      <dgm:prSet/>
      <dgm:spPr/>
      <dgm:t>
        <a:bodyPr/>
        <a:lstStyle/>
        <a:p>
          <a:endParaRPr lang="en-US"/>
        </a:p>
      </dgm:t>
    </dgm:pt>
    <dgm:pt modelId="{792E4561-5B27-4CC0-948A-9EAA98C9CC6A}" type="sibTrans" cxnId="{A5DB0DC5-E860-4E98-9625-71B01B48D8B7}">
      <dgm:prSet phldrT="4"/>
      <dgm:spPr/>
      <dgm:t>
        <a:bodyPr/>
        <a:lstStyle/>
        <a:p>
          <a:r>
            <a:rPr lang="en-US" dirty="0"/>
            <a:t>4</a:t>
          </a:r>
        </a:p>
      </dgm:t>
    </dgm:pt>
    <dgm:pt modelId="{9B65B5DA-B113-45A4-887A-DE07E79E38EB}">
      <dgm:prSet/>
      <dgm:spPr/>
      <dgm:t>
        <a:bodyPr/>
        <a:lstStyle/>
        <a:p>
          <a:r>
            <a:rPr lang="en-US" dirty="0"/>
            <a:t>Re-sample points</a:t>
          </a:r>
        </a:p>
      </dgm:t>
    </dgm:pt>
    <dgm:pt modelId="{907A1446-FF68-4CB4-AE70-485647A202B0}" type="parTrans" cxnId="{B853600B-DB26-4B4D-A323-5D7980279AC3}">
      <dgm:prSet/>
      <dgm:spPr/>
      <dgm:t>
        <a:bodyPr/>
        <a:lstStyle/>
        <a:p>
          <a:endParaRPr lang="en-US"/>
        </a:p>
      </dgm:t>
    </dgm:pt>
    <dgm:pt modelId="{7081758C-6E0A-49DE-88B3-1C1413A9DDC0}" type="sibTrans" cxnId="{B853600B-DB26-4B4D-A323-5D7980279AC3}">
      <dgm:prSet phldrT="4"/>
      <dgm:spPr/>
      <dgm:t>
        <a:bodyPr/>
        <a:lstStyle/>
        <a:p>
          <a:r>
            <a:rPr lang="en-US" dirty="0"/>
            <a:t>5</a:t>
          </a:r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5"/>
      <dgm:spPr/>
    </dgm:pt>
    <dgm:pt modelId="{AABD70B8-66A8-4434-A680-8CB256A5B643}" type="pres">
      <dgm:prSet presAssocID="{5D153F0A-EF24-4703-A072-7B069EE2A8E7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5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5"/>
      <dgm:spPr/>
    </dgm:pt>
    <dgm:pt modelId="{70D9DC60-611D-468D-A0E8-F58D97FAF4B8}" type="pres">
      <dgm:prSet presAssocID="{BC8FAC66-CEF0-43EC-A49E-82DF552E44DE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5">
        <dgm:presLayoutVars>
          <dgm:bulletEnabled val="1"/>
        </dgm:presLayoutVars>
      </dgm:prSet>
      <dgm:spPr/>
    </dgm:pt>
    <dgm:pt modelId="{043C5240-2621-4D3C-AEBD-83265799C597}" type="pres">
      <dgm:prSet presAssocID="{BC8FAC66-CEF0-43EC-A49E-82DF552E44DE}" presName="sibTrans" presStyleCnt="0"/>
      <dgm:spPr/>
    </dgm:pt>
    <dgm:pt modelId="{CC4E5A0E-11EE-40B2-844F-CBBE19F1EE1A}" type="pres">
      <dgm:prSet presAssocID="{D6431449-FAB5-491D-8DC7-4704DFB7920F}" presName="compositeNode" presStyleCnt="0">
        <dgm:presLayoutVars>
          <dgm:bulletEnabled val="1"/>
        </dgm:presLayoutVars>
      </dgm:prSet>
      <dgm:spPr/>
    </dgm:pt>
    <dgm:pt modelId="{79E11D6E-6A26-490A-892A-84D120BCD459}" type="pres">
      <dgm:prSet presAssocID="{D6431449-FAB5-491D-8DC7-4704DFB7920F}" presName="bgRect" presStyleLbl="alignNode1" presStyleIdx="2" presStyleCnt="5"/>
      <dgm:spPr/>
    </dgm:pt>
    <dgm:pt modelId="{E0D2BB07-D1AB-4E28-9001-3A6B7B800C2C}" type="pres">
      <dgm:prSet presAssocID="{B4A6B25B-9D73-4BA1-A0A6-FBE8B8D124DE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3B529664-55A3-4C30-B98A-E6397D56813F}" type="pres">
      <dgm:prSet presAssocID="{D6431449-FAB5-491D-8DC7-4704DFB7920F}" presName="nodeRect" presStyleLbl="alignNode1" presStyleIdx="2" presStyleCnt="5">
        <dgm:presLayoutVars>
          <dgm:bulletEnabled val="1"/>
        </dgm:presLayoutVars>
      </dgm:prSet>
      <dgm:spPr/>
    </dgm:pt>
    <dgm:pt modelId="{BC223EBD-FED7-4F8E-B85B-15F9874777D5}" type="pres">
      <dgm:prSet presAssocID="{B4A6B25B-9D73-4BA1-A0A6-FBE8B8D124DE}" presName="sibTrans" presStyleCnt="0"/>
      <dgm:spPr/>
    </dgm:pt>
    <dgm:pt modelId="{6E87A8C7-ECCD-4850-9309-87331CC9C306}" type="pres">
      <dgm:prSet presAssocID="{52F23178-4346-49AC-ABA1-214D1114F985}" presName="compositeNode" presStyleCnt="0">
        <dgm:presLayoutVars>
          <dgm:bulletEnabled val="1"/>
        </dgm:presLayoutVars>
      </dgm:prSet>
      <dgm:spPr/>
    </dgm:pt>
    <dgm:pt modelId="{6C26DB91-BBE6-4204-A1C5-EA7AC25DDB7F}" type="pres">
      <dgm:prSet presAssocID="{52F23178-4346-49AC-ABA1-214D1114F985}" presName="bgRect" presStyleLbl="alignNode1" presStyleIdx="3" presStyleCnt="5"/>
      <dgm:spPr/>
    </dgm:pt>
    <dgm:pt modelId="{23399DD9-7E7D-4A85-A96E-C75613C73979}" type="pres">
      <dgm:prSet presAssocID="{792E4561-5B27-4CC0-948A-9EAA98C9CC6A}" presName="sibTransNodeRect" presStyleLbl="alignNode1" presStyleIdx="3" presStyleCnt="5" custLinFactNeighborX="248" custLinFactNeighborY="0">
        <dgm:presLayoutVars>
          <dgm:chMax val="0"/>
          <dgm:bulletEnabled val="1"/>
        </dgm:presLayoutVars>
      </dgm:prSet>
      <dgm:spPr/>
    </dgm:pt>
    <dgm:pt modelId="{37BE6E56-CB30-4E4F-9C62-14950F1AC72C}" type="pres">
      <dgm:prSet presAssocID="{52F23178-4346-49AC-ABA1-214D1114F985}" presName="nodeRect" presStyleLbl="alignNode1" presStyleIdx="3" presStyleCnt="5">
        <dgm:presLayoutVars>
          <dgm:bulletEnabled val="1"/>
        </dgm:presLayoutVars>
      </dgm:prSet>
      <dgm:spPr/>
    </dgm:pt>
    <dgm:pt modelId="{C2711AB6-5921-4954-9C1B-F88985F2246D}" type="pres">
      <dgm:prSet presAssocID="{792E4561-5B27-4CC0-948A-9EAA98C9CC6A}" presName="sibTrans" presStyleCnt="0"/>
      <dgm:spPr/>
    </dgm:pt>
    <dgm:pt modelId="{24896AC2-5FC5-4566-885E-E8B5CC38CA85}" type="pres">
      <dgm:prSet presAssocID="{9B65B5DA-B113-45A4-887A-DE07E79E38EB}" presName="compositeNode" presStyleCnt="0">
        <dgm:presLayoutVars>
          <dgm:bulletEnabled val="1"/>
        </dgm:presLayoutVars>
      </dgm:prSet>
      <dgm:spPr/>
    </dgm:pt>
    <dgm:pt modelId="{F90C0B25-F645-4407-8DBC-A15A7FF51B90}" type="pres">
      <dgm:prSet presAssocID="{9B65B5DA-B113-45A4-887A-DE07E79E38EB}" presName="bgRect" presStyleLbl="alignNode1" presStyleIdx="4" presStyleCnt="5"/>
      <dgm:spPr/>
    </dgm:pt>
    <dgm:pt modelId="{8114AC98-2F90-4861-95A7-228B7A9B31DB}" type="pres">
      <dgm:prSet presAssocID="{7081758C-6E0A-49DE-88B3-1C1413A9DDC0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22F4ADED-0713-4C8F-BCCF-67D7E8E624D5}" type="pres">
      <dgm:prSet presAssocID="{9B65B5DA-B113-45A4-887A-DE07E79E38EB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B853600B-DB26-4B4D-A323-5D7980279AC3}" srcId="{75470AEC-0474-4AAC-8731-123FFB941394}" destId="{9B65B5DA-B113-45A4-887A-DE07E79E38EB}" srcOrd="4" destOrd="0" parTransId="{907A1446-FF68-4CB4-AE70-485647A202B0}" sibTransId="{7081758C-6E0A-49DE-88B3-1C1413A9DDC0}"/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E18A3312-88E4-475E-AE20-8D3327B417E7}" type="presOf" srcId="{9B65B5DA-B113-45A4-887A-DE07E79E38EB}" destId="{22F4ADED-0713-4C8F-BCCF-67D7E8E624D5}" srcOrd="1" destOrd="0" presId="urn:microsoft.com/office/officeart/2016/7/layout/LinearBlockProcessNumbered"/>
    <dgm:cxn modelId="{A1DB172A-C4E7-4CD9-8FFB-38A796F72720}" type="presOf" srcId="{52F23178-4346-49AC-ABA1-214D1114F985}" destId="{6C26DB91-BBE6-4204-A1C5-EA7AC25DDB7F}" srcOrd="0" destOrd="0" presId="urn:microsoft.com/office/officeart/2016/7/layout/LinearBlockProcessNumbered"/>
    <dgm:cxn modelId="{5478483E-85FD-4F89-8670-4BE17A782530}" type="presOf" srcId="{7081758C-6E0A-49DE-88B3-1C1413A9DDC0}" destId="{8114AC98-2F90-4861-95A7-228B7A9B31DB}" srcOrd="0" destOrd="0" presId="urn:microsoft.com/office/officeart/2016/7/layout/LinearBlockProcessNumbered"/>
    <dgm:cxn modelId="{056E1167-2A26-49C8-8D81-297B21F252FB}" type="presOf" srcId="{9B65B5DA-B113-45A4-887A-DE07E79E38EB}" destId="{F90C0B25-F645-4407-8DBC-A15A7FF51B90}" srcOrd="0" destOrd="0" presId="urn:microsoft.com/office/officeart/2016/7/layout/LinearBlockProcessNumbered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0DC2C28D-E7B8-4E6D-A704-FA531420198D}" type="presOf" srcId="{792E4561-5B27-4CC0-948A-9EAA98C9CC6A}" destId="{23399DD9-7E7D-4A85-A96E-C75613C73979}" srcOrd="0" destOrd="0" presId="urn:microsoft.com/office/officeart/2016/7/layout/LinearBlockProcessNumbered"/>
    <dgm:cxn modelId="{52B4F497-16AC-4566-BB60-6859BCA58EC5}" type="presOf" srcId="{D6431449-FAB5-491D-8DC7-4704DFB7920F}" destId="{3B529664-55A3-4C30-B98A-E6397D56813F}" srcOrd="1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5F2F73B4-C178-457F-9123-9325DCED1D06}" type="presOf" srcId="{52F23178-4346-49AC-ABA1-214D1114F985}" destId="{37BE6E56-CB30-4E4F-9C62-14950F1AC72C}" srcOrd="1" destOrd="0" presId="urn:microsoft.com/office/officeart/2016/7/layout/LinearBlockProcessNumbered"/>
    <dgm:cxn modelId="{A5DB0DC5-E860-4E98-9625-71B01B48D8B7}" srcId="{75470AEC-0474-4AAC-8731-123FFB941394}" destId="{52F23178-4346-49AC-ABA1-214D1114F985}" srcOrd="3" destOrd="0" parTransId="{DB16540B-33DA-49A3-B835-A7F1DEE90128}" sibTransId="{792E4561-5B27-4CC0-948A-9EAA98C9CC6A}"/>
    <dgm:cxn modelId="{EF7FC9C6-FFEC-47C4-81A8-1247BF379EBD}" type="presOf" srcId="{D6431449-FAB5-491D-8DC7-4704DFB7920F}" destId="{79E11D6E-6A26-490A-892A-84D120BCD459}" srcOrd="0" destOrd="0" presId="urn:microsoft.com/office/officeart/2016/7/layout/LinearBlockProcessNumbered"/>
    <dgm:cxn modelId="{A8789ED3-EFEC-44C2-9889-572354654E1B}" srcId="{75470AEC-0474-4AAC-8731-123FFB941394}" destId="{D6431449-FAB5-491D-8DC7-4704DFB7920F}" srcOrd="2" destOrd="0" parTransId="{DCCEC82F-D112-49E3-B3AD-B6C85E7D0805}" sibTransId="{B4A6B25B-9D73-4BA1-A0A6-FBE8B8D124DE}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AD62C7FA-C14B-46E3-94EC-CEBBBBF9A20C}" type="presOf" srcId="{B4A6B25B-9D73-4BA1-A0A6-FBE8B8D124DE}" destId="{E0D2BB07-D1AB-4E28-9001-3A6B7B800C2C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  <dgm:cxn modelId="{92116AFF-4936-43EB-9500-1472174237E0}" type="presParOf" srcId="{7D72C014-B813-40A4-BB86-6650858A08D1}" destId="{043C5240-2621-4D3C-AEBD-83265799C597}" srcOrd="3" destOrd="0" presId="urn:microsoft.com/office/officeart/2016/7/layout/LinearBlockProcessNumbered"/>
    <dgm:cxn modelId="{296FA34B-EBC0-4476-91DF-75E872BEC0E2}" type="presParOf" srcId="{7D72C014-B813-40A4-BB86-6650858A08D1}" destId="{CC4E5A0E-11EE-40B2-844F-CBBE19F1EE1A}" srcOrd="4" destOrd="0" presId="urn:microsoft.com/office/officeart/2016/7/layout/LinearBlockProcessNumbered"/>
    <dgm:cxn modelId="{C06A2BA7-ABB4-41DF-AFC3-331A300EB683}" type="presParOf" srcId="{CC4E5A0E-11EE-40B2-844F-CBBE19F1EE1A}" destId="{79E11D6E-6A26-490A-892A-84D120BCD459}" srcOrd="0" destOrd="0" presId="urn:microsoft.com/office/officeart/2016/7/layout/LinearBlockProcessNumbered"/>
    <dgm:cxn modelId="{EEB839B8-4F97-4F01-9C0B-B79A3F1B8965}" type="presParOf" srcId="{CC4E5A0E-11EE-40B2-844F-CBBE19F1EE1A}" destId="{E0D2BB07-D1AB-4E28-9001-3A6B7B800C2C}" srcOrd="1" destOrd="0" presId="urn:microsoft.com/office/officeart/2016/7/layout/LinearBlockProcessNumbered"/>
    <dgm:cxn modelId="{D55054E3-34C4-47B4-868A-329F9074D737}" type="presParOf" srcId="{CC4E5A0E-11EE-40B2-844F-CBBE19F1EE1A}" destId="{3B529664-55A3-4C30-B98A-E6397D56813F}" srcOrd="2" destOrd="0" presId="urn:microsoft.com/office/officeart/2016/7/layout/LinearBlockProcessNumbered"/>
    <dgm:cxn modelId="{827C8683-1A11-4BFE-9845-0678B93B07FB}" type="presParOf" srcId="{7D72C014-B813-40A4-BB86-6650858A08D1}" destId="{BC223EBD-FED7-4F8E-B85B-15F9874777D5}" srcOrd="5" destOrd="0" presId="urn:microsoft.com/office/officeart/2016/7/layout/LinearBlockProcessNumbered"/>
    <dgm:cxn modelId="{E7A621BD-A623-4C6A-93D8-4FE737E709CF}" type="presParOf" srcId="{7D72C014-B813-40A4-BB86-6650858A08D1}" destId="{6E87A8C7-ECCD-4850-9309-87331CC9C306}" srcOrd="6" destOrd="0" presId="urn:microsoft.com/office/officeart/2016/7/layout/LinearBlockProcessNumbered"/>
    <dgm:cxn modelId="{2F336AFE-A609-4290-81FA-E56466DA89F2}" type="presParOf" srcId="{6E87A8C7-ECCD-4850-9309-87331CC9C306}" destId="{6C26DB91-BBE6-4204-A1C5-EA7AC25DDB7F}" srcOrd="0" destOrd="0" presId="urn:microsoft.com/office/officeart/2016/7/layout/LinearBlockProcessNumbered"/>
    <dgm:cxn modelId="{17FFD09C-41D7-40AB-AAC5-291E3892AB07}" type="presParOf" srcId="{6E87A8C7-ECCD-4850-9309-87331CC9C306}" destId="{23399DD9-7E7D-4A85-A96E-C75613C73979}" srcOrd="1" destOrd="0" presId="urn:microsoft.com/office/officeart/2016/7/layout/LinearBlockProcessNumbered"/>
    <dgm:cxn modelId="{A7FDF299-C9C0-43D2-9474-5A33B13143BB}" type="presParOf" srcId="{6E87A8C7-ECCD-4850-9309-87331CC9C306}" destId="{37BE6E56-CB30-4E4F-9C62-14950F1AC72C}" srcOrd="2" destOrd="0" presId="urn:microsoft.com/office/officeart/2016/7/layout/LinearBlockProcessNumbered"/>
    <dgm:cxn modelId="{5898CCBA-07D6-4F14-A12E-50485D5646E7}" type="presParOf" srcId="{7D72C014-B813-40A4-BB86-6650858A08D1}" destId="{C2711AB6-5921-4954-9C1B-F88985F2246D}" srcOrd="7" destOrd="0" presId="urn:microsoft.com/office/officeart/2016/7/layout/LinearBlockProcessNumbered"/>
    <dgm:cxn modelId="{EBC64B8A-6968-49B3-A14A-F5CDC695046E}" type="presParOf" srcId="{7D72C014-B813-40A4-BB86-6650858A08D1}" destId="{24896AC2-5FC5-4566-885E-E8B5CC38CA85}" srcOrd="8" destOrd="0" presId="urn:microsoft.com/office/officeart/2016/7/layout/LinearBlockProcessNumbered"/>
    <dgm:cxn modelId="{8B567CDF-175E-4905-8376-689F69195B08}" type="presParOf" srcId="{24896AC2-5FC5-4566-885E-E8B5CC38CA85}" destId="{F90C0B25-F645-4407-8DBC-A15A7FF51B90}" srcOrd="0" destOrd="0" presId="urn:microsoft.com/office/officeart/2016/7/layout/LinearBlockProcessNumbered"/>
    <dgm:cxn modelId="{C5BF44F4-7D60-4307-B50B-96E79446DFD6}" type="presParOf" srcId="{24896AC2-5FC5-4566-885E-E8B5CC38CA85}" destId="{8114AC98-2F90-4861-95A7-228B7A9B31DB}" srcOrd="1" destOrd="0" presId="urn:microsoft.com/office/officeart/2016/7/layout/LinearBlockProcessNumbered"/>
    <dgm:cxn modelId="{5E5AEB32-BF69-475D-A3F5-A23A74567AC0}" type="presParOf" srcId="{24896AC2-5FC5-4566-885E-E8B5CC38CA85}" destId="{22F4ADED-0713-4C8F-BCCF-67D7E8E624D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dirty="0">
              <a:cs typeface="Calibri Light"/>
            </a:rPr>
            <a:t>Test algorithm on real dataset (will likely require additional modifications)</a:t>
          </a: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D6431449-FAB5-491D-8DC7-4704DFB7920F}">
      <dgm:prSet/>
      <dgm:spPr/>
      <dgm:t>
        <a:bodyPr/>
        <a:lstStyle/>
        <a:p>
          <a:r>
            <a:rPr lang="en-US" dirty="0">
              <a:cs typeface="Calibri Light"/>
            </a:rPr>
            <a:t>Efficient Implementation (Should be possible in &lt;1min on a GPU)</a:t>
          </a:r>
        </a:p>
      </dgm:t>
    </dgm:pt>
    <dgm:pt modelId="{DCCEC82F-D112-49E3-B3AD-B6C85E7D0805}" type="parTrans" cxnId="{A8789ED3-EFEC-44C2-9889-572354654E1B}">
      <dgm:prSet/>
      <dgm:spPr/>
      <dgm:t>
        <a:bodyPr/>
        <a:lstStyle/>
        <a:p>
          <a:endParaRPr lang="en-US"/>
        </a:p>
      </dgm:t>
    </dgm:pt>
    <dgm:pt modelId="{B4A6B25B-9D73-4BA1-A0A6-FBE8B8D124DE}" type="sibTrans" cxnId="{A8789ED3-EFEC-44C2-9889-572354654E1B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dirty="0">
              <a:cs typeface="Calibri Light"/>
            </a:rPr>
            <a:t>Develop strategy for automatically segmenting tissue/ non-rigid material</a:t>
          </a: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2F23178-4346-49AC-ABA1-214D1114F985}">
      <dgm:prSet/>
      <dgm:spPr/>
      <dgm:t>
        <a:bodyPr/>
        <a:lstStyle/>
        <a:p>
          <a:r>
            <a:rPr lang="en-US">
              <a:cs typeface="Calibri Light"/>
            </a:rPr>
            <a:t>Motion Tracking after Initial Registration is successful</a:t>
          </a:r>
        </a:p>
      </dgm:t>
    </dgm:pt>
    <dgm:pt modelId="{DB16540B-33DA-49A3-B835-A7F1DEE90128}" type="parTrans" cxnId="{A5DB0DC5-E860-4E98-9625-71B01B48D8B7}">
      <dgm:prSet/>
      <dgm:spPr/>
      <dgm:t>
        <a:bodyPr/>
        <a:lstStyle/>
        <a:p>
          <a:endParaRPr lang="en-US"/>
        </a:p>
      </dgm:t>
    </dgm:pt>
    <dgm:pt modelId="{792E4561-5B27-4CC0-948A-9EAA98C9CC6A}" type="sibTrans" cxnId="{A5DB0DC5-E860-4E98-9625-71B01B48D8B7}">
      <dgm:prSet phldrT="4"/>
      <dgm:spPr/>
      <dgm:t>
        <a:bodyPr/>
        <a:lstStyle/>
        <a:p>
          <a:r>
            <a:rPr lang="en-US"/>
            <a:t>4</a:t>
          </a:r>
        </a:p>
        <a:p>
          <a:endParaRPr lang="en-US"/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4"/>
      <dgm:spPr/>
    </dgm:pt>
    <dgm:pt modelId="{AABD70B8-66A8-4434-A680-8CB256A5B643}" type="pres">
      <dgm:prSet presAssocID="{5D153F0A-EF24-4703-A072-7B069EE2A8E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4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4"/>
      <dgm:spPr/>
    </dgm:pt>
    <dgm:pt modelId="{70D9DC60-611D-468D-A0E8-F58D97FAF4B8}" type="pres">
      <dgm:prSet presAssocID="{BC8FAC66-CEF0-43EC-A49E-82DF552E44DE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4">
        <dgm:presLayoutVars>
          <dgm:bulletEnabled val="1"/>
        </dgm:presLayoutVars>
      </dgm:prSet>
      <dgm:spPr/>
    </dgm:pt>
    <dgm:pt modelId="{043C5240-2621-4D3C-AEBD-83265799C597}" type="pres">
      <dgm:prSet presAssocID="{BC8FAC66-CEF0-43EC-A49E-82DF552E44DE}" presName="sibTrans" presStyleCnt="0"/>
      <dgm:spPr/>
    </dgm:pt>
    <dgm:pt modelId="{CC4E5A0E-11EE-40B2-844F-CBBE19F1EE1A}" type="pres">
      <dgm:prSet presAssocID="{D6431449-FAB5-491D-8DC7-4704DFB7920F}" presName="compositeNode" presStyleCnt="0">
        <dgm:presLayoutVars>
          <dgm:bulletEnabled val="1"/>
        </dgm:presLayoutVars>
      </dgm:prSet>
      <dgm:spPr/>
    </dgm:pt>
    <dgm:pt modelId="{79E11D6E-6A26-490A-892A-84D120BCD459}" type="pres">
      <dgm:prSet presAssocID="{D6431449-FAB5-491D-8DC7-4704DFB7920F}" presName="bgRect" presStyleLbl="alignNode1" presStyleIdx="2" presStyleCnt="4"/>
      <dgm:spPr/>
    </dgm:pt>
    <dgm:pt modelId="{E0D2BB07-D1AB-4E28-9001-3A6B7B800C2C}" type="pres">
      <dgm:prSet presAssocID="{B4A6B25B-9D73-4BA1-A0A6-FBE8B8D124DE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B529664-55A3-4C30-B98A-E6397D56813F}" type="pres">
      <dgm:prSet presAssocID="{D6431449-FAB5-491D-8DC7-4704DFB7920F}" presName="nodeRect" presStyleLbl="alignNode1" presStyleIdx="2" presStyleCnt="4">
        <dgm:presLayoutVars>
          <dgm:bulletEnabled val="1"/>
        </dgm:presLayoutVars>
      </dgm:prSet>
      <dgm:spPr/>
    </dgm:pt>
    <dgm:pt modelId="{BC223EBD-FED7-4F8E-B85B-15F9874777D5}" type="pres">
      <dgm:prSet presAssocID="{B4A6B25B-9D73-4BA1-A0A6-FBE8B8D124DE}" presName="sibTrans" presStyleCnt="0"/>
      <dgm:spPr/>
    </dgm:pt>
    <dgm:pt modelId="{6E87A8C7-ECCD-4850-9309-87331CC9C306}" type="pres">
      <dgm:prSet presAssocID="{52F23178-4346-49AC-ABA1-214D1114F985}" presName="compositeNode" presStyleCnt="0">
        <dgm:presLayoutVars>
          <dgm:bulletEnabled val="1"/>
        </dgm:presLayoutVars>
      </dgm:prSet>
      <dgm:spPr/>
    </dgm:pt>
    <dgm:pt modelId="{6C26DB91-BBE6-4204-A1C5-EA7AC25DDB7F}" type="pres">
      <dgm:prSet presAssocID="{52F23178-4346-49AC-ABA1-214D1114F985}" presName="bgRect" presStyleLbl="alignNode1" presStyleIdx="3" presStyleCnt="4"/>
      <dgm:spPr/>
    </dgm:pt>
    <dgm:pt modelId="{23399DD9-7E7D-4A85-A96E-C75613C73979}" type="pres">
      <dgm:prSet presAssocID="{792E4561-5B27-4CC0-948A-9EAA98C9CC6A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37BE6E56-CB30-4E4F-9C62-14950F1AC72C}" type="pres">
      <dgm:prSet presAssocID="{52F23178-4346-49AC-ABA1-214D1114F98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A1DB172A-C4E7-4CD9-8FFB-38A796F72720}" type="presOf" srcId="{52F23178-4346-49AC-ABA1-214D1114F985}" destId="{6C26DB91-BBE6-4204-A1C5-EA7AC25DDB7F}" srcOrd="0" destOrd="0" presId="urn:microsoft.com/office/officeart/2016/7/layout/LinearBlockProcessNumbered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0DC2C28D-E7B8-4E6D-A704-FA531420198D}" type="presOf" srcId="{792E4561-5B27-4CC0-948A-9EAA98C9CC6A}" destId="{23399DD9-7E7D-4A85-A96E-C75613C73979}" srcOrd="0" destOrd="0" presId="urn:microsoft.com/office/officeart/2016/7/layout/LinearBlockProcessNumbered"/>
    <dgm:cxn modelId="{52B4F497-16AC-4566-BB60-6859BCA58EC5}" type="presOf" srcId="{D6431449-FAB5-491D-8DC7-4704DFB7920F}" destId="{3B529664-55A3-4C30-B98A-E6397D56813F}" srcOrd="1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5F2F73B4-C178-457F-9123-9325DCED1D06}" type="presOf" srcId="{52F23178-4346-49AC-ABA1-214D1114F985}" destId="{37BE6E56-CB30-4E4F-9C62-14950F1AC72C}" srcOrd="1" destOrd="0" presId="urn:microsoft.com/office/officeart/2016/7/layout/LinearBlockProcessNumbered"/>
    <dgm:cxn modelId="{A5DB0DC5-E860-4E98-9625-71B01B48D8B7}" srcId="{75470AEC-0474-4AAC-8731-123FFB941394}" destId="{52F23178-4346-49AC-ABA1-214D1114F985}" srcOrd="3" destOrd="0" parTransId="{DB16540B-33DA-49A3-B835-A7F1DEE90128}" sibTransId="{792E4561-5B27-4CC0-948A-9EAA98C9CC6A}"/>
    <dgm:cxn modelId="{EF7FC9C6-FFEC-47C4-81A8-1247BF379EBD}" type="presOf" srcId="{D6431449-FAB5-491D-8DC7-4704DFB7920F}" destId="{79E11D6E-6A26-490A-892A-84D120BCD459}" srcOrd="0" destOrd="0" presId="urn:microsoft.com/office/officeart/2016/7/layout/LinearBlockProcessNumbered"/>
    <dgm:cxn modelId="{A8789ED3-EFEC-44C2-9889-572354654E1B}" srcId="{75470AEC-0474-4AAC-8731-123FFB941394}" destId="{D6431449-FAB5-491D-8DC7-4704DFB7920F}" srcOrd="2" destOrd="0" parTransId="{DCCEC82F-D112-49E3-B3AD-B6C85E7D0805}" sibTransId="{B4A6B25B-9D73-4BA1-A0A6-FBE8B8D124DE}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AD62C7FA-C14B-46E3-94EC-CEBBBBF9A20C}" type="presOf" srcId="{B4A6B25B-9D73-4BA1-A0A6-FBE8B8D124DE}" destId="{E0D2BB07-D1AB-4E28-9001-3A6B7B800C2C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  <dgm:cxn modelId="{92116AFF-4936-43EB-9500-1472174237E0}" type="presParOf" srcId="{7D72C014-B813-40A4-BB86-6650858A08D1}" destId="{043C5240-2621-4D3C-AEBD-83265799C597}" srcOrd="3" destOrd="0" presId="urn:microsoft.com/office/officeart/2016/7/layout/LinearBlockProcessNumbered"/>
    <dgm:cxn modelId="{296FA34B-EBC0-4476-91DF-75E872BEC0E2}" type="presParOf" srcId="{7D72C014-B813-40A4-BB86-6650858A08D1}" destId="{CC4E5A0E-11EE-40B2-844F-CBBE19F1EE1A}" srcOrd="4" destOrd="0" presId="urn:microsoft.com/office/officeart/2016/7/layout/LinearBlockProcessNumbered"/>
    <dgm:cxn modelId="{C06A2BA7-ABB4-41DF-AFC3-331A300EB683}" type="presParOf" srcId="{CC4E5A0E-11EE-40B2-844F-CBBE19F1EE1A}" destId="{79E11D6E-6A26-490A-892A-84D120BCD459}" srcOrd="0" destOrd="0" presId="urn:microsoft.com/office/officeart/2016/7/layout/LinearBlockProcessNumbered"/>
    <dgm:cxn modelId="{EEB839B8-4F97-4F01-9C0B-B79A3F1B8965}" type="presParOf" srcId="{CC4E5A0E-11EE-40B2-844F-CBBE19F1EE1A}" destId="{E0D2BB07-D1AB-4E28-9001-3A6B7B800C2C}" srcOrd="1" destOrd="0" presId="urn:microsoft.com/office/officeart/2016/7/layout/LinearBlockProcessNumbered"/>
    <dgm:cxn modelId="{D55054E3-34C4-47B4-868A-329F9074D737}" type="presParOf" srcId="{CC4E5A0E-11EE-40B2-844F-CBBE19F1EE1A}" destId="{3B529664-55A3-4C30-B98A-E6397D56813F}" srcOrd="2" destOrd="0" presId="urn:microsoft.com/office/officeart/2016/7/layout/LinearBlockProcessNumbered"/>
    <dgm:cxn modelId="{827C8683-1A11-4BFE-9845-0678B93B07FB}" type="presParOf" srcId="{7D72C014-B813-40A4-BB86-6650858A08D1}" destId="{BC223EBD-FED7-4F8E-B85B-15F9874777D5}" srcOrd="5" destOrd="0" presId="urn:microsoft.com/office/officeart/2016/7/layout/LinearBlockProcessNumbered"/>
    <dgm:cxn modelId="{E7A621BD-A623-4C6A-93D8-4FE737E709CF}" type="presParOf" srcId="{7D72C014-B813-40A4-BB86-6650858A08D1}" destId="{6E87A8C7-ECCD-4850-9309-87331CC9C306}" srcOrd="6" destOrd="0" presId="urn:microsoft.com/office/officeart/2016/7/layout/LinearBlockProcessNumbered"/>
    <dgm:cxn modelId="{2F336AFE-A609-4290-81FA-E56466DA89F2}" type="presParOf" srcId="{6E87A8C7-ECCD-4850-9309-87331CC9C306}" destId="{6C26DB91-BBE6-4204-A1C5-EA7AC25DDB7F}" srcOrd="0" destOrd="0" presId="urn:microsoft.com/office/officeart/2016/7/layout/LinearBlockProcessNumbered"/>
    <dgm:cxn modelId="{17FFD09C-41D7-40AB-AAC5-291E3892AB07}" type="presParOf" srcId="{6E87A8C7-ECCD-4850-9309-87331CC9C306}" destId="{23399DD9-7E7D-4A85-A96E-C75613C73979}" srcOrd="1" destOrd="0" presId="urn:microsoft.com/office/officeart/2016/7/layout/LinearBlockProcessNumbered"/>
    <dgm:cxn modelId="{A7FDF299-C9C0-43D2-9474-5A33B13143BB}" type="presParOf" srcId="{6E87A8C7-ECCD-4850-9309-87331CC9C306}" destId="{37BE6E56-CB30-4E4F-9C62-14950F1AC72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latin typeface="Calibri Light"/>
              <a:cs typeface="Calibri Light"/>
            </a:rPr>
            <a:t>Binarize &amp; Fill Holes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Convert to Surface Mesh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Smooth Mesh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cs typeface="Calibri Light"/>
            </a:rPr>
            <a:t>Sample Surface Points</a:t>
          </a:r>
        </a:p>
      </dsp:txBody>
      <dsp:txXfrm>
        <a:off x="8333082" y="404961"/>
        <a:ext cx="2148183" cy="104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latin typeface="Calibri Light"/>
              <a:cs typeface="Calibri Light"/>
            </a:rPr>
            <a:t>Rectify 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Estimate Disparity</a:t>
          </a:r>
        </a:p>
      </dsp:txBody>
      <dsp:txXfrm>
        <a:off x="2800583" y="404961"/>
        <a:ext cx="2148183" cy="1041683"/>
      </dsp:txXfrm>
    </dsp:sp>
    <dsp:sp modelId="{034E90C4-8DFB-4AD7-A84A-C5AF2DEEBFBB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Refine Disparity Map</a:t>
          </a:r>
        </a:p>
      </dsp:txBody>
      <dsp:txXfrm>
        <a:off x="5566832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Convert to 3D Coordinates</a:t>
          </a:r>
        </a:p>
      </dsp:txBody>
      <dsp:txXfrm>
        <a:off x="8333082" y="404961"/>
        <a:ext cx="2148183" cy="1041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latin typeface="Calibri Light"/>
              <a:cs typeface="Calibri Light"/>
            </a:rPr>
            <a:t>Keypoint Detection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Define Local  Support Region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Calculate Descriptors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Match Descriptors</a:t>
          </a:r>
        </a:p>
      </dsp:txBody>
      <dsp:txXfrm>
        <a:off x="8333082" y="404961"/>
        <a:ext cx="2148183" cy="1041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283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latin typeface="Calibri Light"/>
              <a:cs typeface="Calibri Light"/>
            </a:rPr>
            <a:t>Sample Candidate Points</a:t>
          </a:r>
        </a:p>
      </dsp:txBody>
      <dsp:txXfrm>
        <a:off x="45271" y="218860"/>
        <a:ext cx="2915747" cy="1413885"/>
      </dsp:txXfrm>
    </dsp:sp>
    <dsp:sp modelId="{6B3797E5-5332-4ECE-8B45-F5A18E9F779F}">
      <dsp:nvSpPr>
        <dsp:cNvPr id="0" name=""/>
        <dsp:cNvSpPr/>
      </dsp:nvSpPr>
      <dsp:spPr>
        <a:xfrm>
          <a:off x="3755938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cs typeface="Calibri Light"/>
            </a:rPr>
            <a:t>Point Count Criterion</a:t>
          </a:r>
        </a:p>
      </dsp:txBody>
      <dsp:txXfrm>
        <a:off x="3799926" y="218860"/>
        <a:ext cx="2915747" cy="1413885"/>
      </dsp:txXfrm>
    </dsp:sp>
    <dsp:sp modelId="{2E1FC6A4-5AEF-42C2-8454-5109CB551E35}">
      <dsp:nvSpPr>
        <dsp:cNvPr id="0" name=""/>
        <dsp:cNvSpPr/>
      </dsp:nvSpPr>
      <dsp:spPr>
        <a:xfrm>
          <a:off x="7510592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cs typeface="Calibri Light"/>
            </a:rPr>
            <a:t>Eccentricity Criterion</a:t>
          </a:r>
        </a:p>
      </dsp:txBody>
      <dsp:txXfrm>
        <a:off x="7554580" y="218860"/>
        <a:ext cx="2915747" cy="14138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  <a:latin typeface="+mn-lt"/>
              <a:cs typeface="Calibri Light"/>
            </a:rPr>
            <a:t>Calculate Descriptors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Match Spherical Subsets with Query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Retrieve Candidates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Geometric Consistency Check</a:t>
          </a:r>
        </a:p>
      </dsp:txBody>
      <dsp:txXfrm>
        <a:off x="8333082" y="404961"/>
        <a:ext cx="2148183" cy="1041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3286" y="0"/>
          <a:ext cx="5052417" cy="40809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0" rIns="4990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000000"/>
              </a:solidFill>
              <a:cs typeface="Calibri Light"/>
            </a:rPr>
            <a:t>Definition of local descriptor neighborhood based on mesh neighbors, rather than spherical support region</a:t>
          </a:r>
          <a:endParaRPr lang="en-US" sz="2600" kern="1200" noProof="0" dirty="0">
            <a:cs typeface="Calibri Light"/>
          </a:endParaRPr>
        </a:p>
      </dsp:txBody>
      <dsp:txXfrm>
        <a:off x="3286" y="1632389"/>
        <a:ext cx="5052417" cy="2448584"/>
      </dsp:txXfrm>
    </dsp:sp>
    <dsp:sp modelId="{AABD70B8-66A8-4434-A680-8CB256A5B643}">
      <dsp:nvSpPr>
        <dsp:cNvPr id="0" name=""/>
        <dsp:cNvSpPr/>
      </dsp:nvSpPr>
      <dsp:spPr>
        <a:xfrm>
          <a:off x="3286" y="0"/>
          <a:ext cx="5052417" cy="1632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165100" rIns="49906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1</a:t>
          </a:r>
        </a:p>
      </dsp:txBody>
      <dsp:txXfrm>
        <a:off x="3286" y="0"/>
        <a:ext cx="5052417" cy="1632389"/>
      </dsp:txXfrm>
    </dsp:sp>
    <dsp:sp modelId="{F1227CE1-376E-44EC-B3C0-39A84C28A20D}">
      <dsp:nvSpPr>
        <dsp:cNvPr id="0" name=""/>
        <dsp:cNvSpPr/>
      </dsp:nvSpPr>
      <dsp:spPr>
        <a:xfrm>
          <a:off x="5459896" y="0"/>
          <a:ext cx="5052417" cy="4080974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0" rIns="4990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000000"/>
              </a:solidFill>
              <a:cs typeface="Calibri Light"/>
            </a:rPr>
            <a:t>3D-Model: Render only points from mesh that are visible from the outside to reduce clutter</a:t>
          </a:r>
        </a:p>
      </dsp:txBody>
      <dsp:txXfrm>
        <a:off x="5459896" y="1632389"/>
        <a:ext cx="5052417" cy="2448584"/>
      </dsp:txXfrm>
    </dsp:sp>
    <dsp:sp modelId="{70D9DC60-611D-468D-A0E8-F58D97FAF4B8}">
      <dsp:nvSpPr>
        <dsp:cNvPr id="0" name=""/>
        <dsp:cNvSpPr/>
      </dsp:nvSpPr>
      <dsp:spPr>
        <a:xfrm>
          <a:off x="5459896" y="0"/>
          <a:ext cx="5052417" cy="1632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165100" rIns="49906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2</a:t>
          </a:r>
        </a:p>
      </dsp:txBody>
      <dsp:txXfrm>
        <a:off x="5459896" y="0"/>
        <a:ext cx="5052417" cy="16323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6315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Define camera parameters (6D Position, FOV etc.)</a:t>
          </a:r>
          <a:endParaRPr lang="en-US" sz="1900" kern="1200" dirty="0">
            <a:cs typeface="Calibri Light"/>
          </a:endParaRPr>
        </a:p>
      </dsp:txBody>
      <dsp:txXfrm>
        <a:off x="6315" y="1803577"/>
        <a:ext cx="1974242" cy="1421454"/>
      </dsp:txXfrm>
    </dsp:sp>
    <dsp:sp modelId="{AABD70B8-66A8-4434-A680-8CB256A5B643}">
      <dsp:nvSpPr>
        <dsp:cNvPr id="0" name=""/>
        <dsp:cNvSpPr/>
      </dsp:nvSpPr>
      <dsp:spPr>
        <a:xfrm>
          <a:off x="6315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6315" y="855941"/>
        <a:ext cx="1974242" cy="947636"/>
      </dsp:txXfrm>
    </dsp:sp>
    <dsp:sp modelId="{F1227CE1-376E-44EC-B3C0-39A84C28A20D}">
      <dsp:nvSpPr>
        <dsp:cNvPr id="0" name=""/>
        <dsp:cNvSpPr/>
      </dsp:nvSpPr>
      <dsp:spPr>
        <a:xfrm>
          <a:off x="2138497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Render view (obtain visible surfaces)</a:t>
          </a:r>
          <a:endParaRPr lang="en-US" sz="1900" kern="1200" dirty="0">
            <a:cs typeface="Calibri Light"/>
          </a:endParaRPr>
        </a:p>
      </dsp:txBody>
      <dsp:txXfrm>
        <a:off x="2138497" y="1803577"/>
        <a:ext cx="1974242" cy="1421454"/>
      </dsp:txXfrm>
    </dsp:sp>
    <dsp:sp modelId="{70D9DC60-611D-468D-A0E8-F58D97FAF4B8}">
      <dsp:nvSpPr>
        <dsp:cNvPr id="0" name=""/>
        <dsp:cNvSpPr/>
      </dsp:nvSpPr>
      <dsp:spPr>
        <a:xfrm>
          <a:off x="2138497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2138497" y="855941"/>
        <a:ext cx="1974242" cy="947636"/>
      </dsp:txXfrm>
    </dsp:sp>
    <dsp:sp modelId="{79E11D6E-6A26-490A-892A-84D120BCD459}">
      <dsp:nvSpPr>
        <dsp:cNvPr id="0" name=""/>
        <dsp:cNvSpPr/>
      </dsp:nvSpPr>
      <dsp:spPr>
        <a:xfrm>
          <a:off x="4270678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Repeat with different camera parameters</a:t>
          </a:r>
          <a:endParaRPr lang="en-US" sz="1900" kern="1200" dirty="0">
            <a:cs typeface="Calibri Light"/>
          </a:endParaRPr>
        </a:p>
      </dsp:txBody>
      <dsp:txXfrm>
        <a:off x="4270678" y="1803577"/>
        <a:ext cx="1974242" cy="1421454"/>
      </dsp:txXfrm>
    </dsp:sp>
    <dsp:sp modelId="{E0D2BB07-D1AB-4E28-9001-3A6B7B800C2C}">
      <dsp:nvSpPr>
        <dsp:cNvPr id="0" name=""/>
        <dsp:cNvSpPr/>
      </dsp:nvSpPr>
      <dsp:spPr>
        <a:xfrm>
          <a:off x="4270678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3</a:t>
          </a:r>
        </a:p>
      </dsp:txBody>
      <dsp:txXfrm>
        <a:off x="4270678" y="855941"/>
        <a:ext cx="1974242" cy="947636"/>
      </dsp:txXfrm>
    </dsp:sp>
    <dsp:sp modelId="{6C26DB91-BBE6-4204-A1C5-EA7AC25DDB7F}">
      <dsp:nvSpPr>
        <dsp:cNvPr id="0" name=""/>
        <dsp:cNvSpPr/>
      </dsp:nvSpPr>
      <dsp:spPr>
        <a:xfrm>
          <a:off x="6402860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Union over visible surfaces</a:t>
          </a:r>
          <a:endParaRPr lang="en-US" sz="1900" kern="1200" dirty="0">
            <a:cs typeface="Calibri Light"/>
          </a:endParaRPr>
        </a:p>
      </dsp:txBody>
      <dsp:txXfrm>
        <a:off x="6402860" y="1803577"/>
        <a:ext cx="1974242" cy="1421454"/>
      </dsp:txXfrm>
    </dsp:sp>
    <dsp:sp modelId="{23399DD9-7E7D-4A85-A96E-C75613C73979}">
      <dsp:nvSpPr>
        <dsp:cNvPr id="0" name=""/>
        <dsp:cNvSpPr/>
      </dsp:nvSpPr>
      <dsp:spPr>
        <a:xfrm>
          <a:off x="6407756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4</a:t>
          </a:r>
        </a:p>
      </dsp:txBody>
      <dsp:txXfrm>
        <a:off x="6407756" y="855941"/>
        <a:ext cx="1974242" cy="947636"/>
      </dsp:txXfrm>
    </dsp:sp>
    <dsp:sp modelId="{F90C0B25-F645-4407-8DBC-A15A7FF51B90}">
      <dsp:nvSpPr>
        <dsp:cNvPr id="0" name=""/>
        <dsp:cNvSpPr/>
      </dsp:nvSpPr>
      <dsp:spPr>
        <a:xfrm>
          <a:off x="8535042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Re-sample points</a:t>
          </a:r>
        </a:p>
      </dsp:txBody>
      <dsp:txXfrm>
        <a:off x="8535042" y="1803577"/>
        <a:ext cx="1974242" cy="1421454"/>
      </dsp:txXfrm>
    </dsp:sp>
    <dsp:sp modelId="{8114AC98-2F90-4861-95A7-228B7A9B31DB}">
      <dsp:nvSpPr>
        <dsp:cNvPr id="0" name=""/>
        <dsp:cNvSpPr/>
      </dsp:nvSpPr>
      <dsp:spPr>
        <a:xfrm>
          <a:off x="8535042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5</a:t>
          </a:r>
        </a:p>
      </dsp:txBody>
      <dsp:txXfrm>
        <a:off x="8535042" y="855941"/>
        <a:ext cx="1974242" cy="9476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205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Test algorithm on real dataset (will likely require additional modifications)</a:t>
          </a:r>
        </a:p>
      </dsp:txBody>
      <dsp:txXfrm>
        <a:off x="205" y="1742887"/>
        <a:ext cx="2479997" cy="1785598"/>
      </dsp:txXfrm>
    </dsp:sp>
    <dsp:sp modelId="{AABD70B8-66A8-4434-A680-8CB256A5B643}">
      <dsp:nvSpPr>
        <dsp:cNvPr id="0" name=""/>
        <dsp:cNvSpPr/>
      </dsp:nvSpPr>
      <dsp:spPr>
        <a:xfrm>
          <a:off x="205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</a:t>
          </a:r>
        </a:p>
      </dsp:txBody>
      <dsp:txXfrm>
        <a:off x="205" y="552488"/>
        <a:ext cx="2479997" cy="1190398"/>
      </dsp:txXfrm>
    </dsp:sp>
    <dsp:sp modelId="{F1227CE1-376E-44EC-B3C0-39A84C28A20D}">
      <dsp:nvSpPr>
        <dsp:cNvPr id="0" name=""/>
        <dsp:cNvSpPr/>
      </dsp:nvSpPr>
      <dsp:spPr>
        <a:xfrm>
          <a:off x="2678602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Develop strategy for automatically segmenting tissue/ non-rigid material</a:t>
          </a:r>
        </a:p>
      </dsp:txBody>
      <dsp:txXfrm>
        <a:off x="2678602" y="1742887"/>
        <a:ext cx="2479997" cy="1785598"/>
      </dsp:txXfrm>
    </dsp:sp>
    <dsp:sp modelId="{70D9DC60-611D-468D-A0E8-F58D97FAF4B8}">
      <dsp:nvSpPr>
        <dsp:cNvPr id="0" name=""/>
        <dsp:cNvSpPr/>
      </dsp:nvSpPr>
      <dsp:spPr>
        <a:xfrm>
          <a:off x="2678602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</a:t>
          </a:r>
        </a:p>
      </dsp:txBody>
      <dsp:txXfrm>
        <a:off x="2678602" y="552488"/>
        <a:ext cx="2479997" cy="1190398"/>
      </dsp:txXfrm>
    </dsp:sp>
    <dsp:sp modelId="{79E11D6E-6A26-490A-892A-84D120BCD459}">
      <dsp:nvSpPr>
        <dsp:cNvPr id="0" name=""/>
        <dsp:cNvSpPr/>
      </dsp:nvSpPr>
      <dsp:spPr>
        <a:xfrm>
          <a:off x="5356999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Efficient Implementation (Should be possible in &lt;1min on a GPU)</a:t>
          </a:r>
        </a:p>
      </dsp:txBody>
      <dsp:txXfrm>
        <a:off x="5356999" y="1742887"/>
        <a:ext cx="2479997" cy="1785598"/>
      </dsp:txXfrm>
    </dsp:sp>
    <dsp:sp modelId="{E0D2BB07-D1AB-4E28-9001-3A6B7B800C2C}">
      <dsp:nvSpPr>
        <dsp:cNvPr id="0" name=""/>
        <dsp:cNvSpPr/>
      </dsp:nvSpPr>
      <dsp:spPr>
        <a:xfrm>
          <a:off x="5356999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</a:p>
      </dsp:txBody>
      <dsp:txXfrm>
        <a:off x="5356999" y="552488"/>
        <a:ext cx="2479997" cy="1190398"/>
      </dsp:txXfrm>
    </dsp:sp>
    <dsp:sp modelId="{6C26DB91-BBE6-4204-A1C5-EA7AC25DDB7F}">
      <dsp:nvSpPr>
        <dsp:cNvPr id="0" name=""/>
        <dsp:cNvSpPr/>
      </dsp:nvSpPr>
      <dsp:spPr>
        <a:xfrm>
          <a:off x="8035397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cs typeface="Calibri Light"/>
            </a:rPr>
            <a:t>Motion Tracking after Initial Registration is successful</a:t>
          </a:r>
        </a:p>
      </dsp:txBody>
      <dsp:txXfrm>
        <a:off x="8035397" y="1742887"/>
        <a:ext cx="2479997" cy="1785598"/>
      </dsp:txXfrm>
    </dsp:sp>
    <dsp:sp modelId="{23399DD9-7E7D-4A85-A96E-C75613C73979}">
      <dsp:nvSpPr>
        <dsp:cNvPr id="0" name=""/>
        <dsp:cNvSpPr/>
      </dsp:nvSpPr>
      <dsp:spPr>
        <a:xfrm>
          <a:off x="8035397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035397" y="552488"/>
        <a:ext cx="2479997" cy="1190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BB012-D870-412A-9B0A-4F4063BE5EA5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AA059-FD51-4C6B-ABE4-39CDEAC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AR</a:t>
            </a:r>
          </a:p>
          <a:p>
            <a:r>
              <a:rPr lang="en-US" dirty="0"/>
              <a:t>This is the initial registration only</a:t>
            </a:r>
          </a:p>
          <a:p>
            <a:r>
              <a:rPr lang="en-US" dirty="0"/>
              <a:t>We see a model here, this is used throughout the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6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ITK = Insight Segmentation &amp; Registration Toolkit </a:t>
            </a:r>
          </a:p>
          <a:p>
            <a:r>
              <a:rPr lang="en-US" dirty="0"/>
              <a:t>Color just for 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9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spherical?</a:t>
            </a:r>
          </a:p>
          <a:p>
            <a:r>
              <a:rPr lang="en-US" dirty="0"/>
              <a:t>2 goals: retrieve correct sphere, and get correct alignment!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7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important / new? Samples are NOT bound to existing points!</a:t>
            </a:r>
          </a:p>
          <a:p>
            <a:r>
              <a:rPr lang="en-US" dirty="0"/>
              <a:t>Why point count criterion? Explain especially Maximum!</a:t>
            </a:r>
          </a:p>
          <a:p>
            <a:r>
              <a:rPr lang="en-US" dirty="0"/>
              <a:t>Why Eccentricity?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1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KNN PCA better? IF points overlap, they’re very good. Outliers are very bad. Hard threshold makes more sense</a:t>
            </a:r>
          </a:p>
          <a:p>
            <a:r>
              <a:rPr lang="en-US" dirty="0"/>
              <a:t>Constant k difficult because of point count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2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=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7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entry = “spherical subset”</a:t>
            </a:r>
          </a:p>
          <a:p>
            <a:r>
              <a:rPr lang="en-US" dirty="0"/>
              <a:t>Dense: 10 fold – overlap. Sparse: 4-fold overlap.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1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9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5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4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2.png"/><Relationship Id="rId9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72" y="4430424"/>
            <a:ext cx="5607781" cy="14537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AR for the </a:t>
            </a:r>
            <a:r>
              <a:rPr lang="en-US" sz="4800" dirty="0"/>
              <a:t>ARRISCOPE </a:t>
            </a:r>
            <a:br>
              <a:rPr lang="en-US" sz="4800" dirty="0">
                <a:cs typeface="Calibri Light"/>
              </a:rPr>
            </a:br>
            <a:r>
              <a:rPr lang="en-US" sz="4800" dirty="0"/>
              <a:t>- </a:t>
            </a:r>
            <a:r>
              <a:rPr lang="en-US" sz="4800" dirty="0">
                <a:cs typeface="Calibri Light"/>
              </a:rPr>
              <a:t>Initial Registration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A piece of cake and ice cream&#10;&#10;Description generated with high confidence">
            <a:extLst>
              <a:ext uri="{FF2B5EF4-FFF2-40B4-BE49-F238E27FC236}">
                <a16:creationId xmlns:a16="http://schemas.microsoft.com/office/drawing/2014/main" id="{C9155C66-2115-4875-A8ED-7A52494C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" r="17759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Picture 5" descr="A picture containing food, cake, indoor, egg&#10;&#10;Description generated with very high confidence">
            <a:extLst>
              <a:ext uri="{FF2B5EF4-FFF2-40B4-BE49-F238E27FC236}">
                <a16:creationId xmlns:a16="http://schemas.microsoft.com/office/drawing/2014/main" id="{3A63DEC3-5349-4123-BEFE-95CA13156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78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61B946-6B8F-41A1-A05C-F500E8E16691}"/>
              </a:ext>
            </a:extLst>
          </p:cNvPr>
          <p:cNvSpPr txBox="1"/>
          <p:nvPr/>
        </p:nvSpPr>
        <p:spPr>
          <a:xfrm>
            <a:off x="8746734" y="5542509"/>
            <a:ext cx="301601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Lars Jebe</a:t>
            </a:r>
            <a:r>
              <a:rPr lang="en-US" dirty="0">
                <a:cs typeface="Calibri"/>
              </a:rPr>
              <a:t>  </a:t>
            </a:r>
          </a:p>
          <a:p>
            <a:pPr algn="r"/>
            <a:r>
              <a:rPr lang="en-US" dirty="0">
                <a:cs typeface="Calibri"/>
              </a:rPr>
              <a:t>25 September 2018</a:t>
            </a:r>
          </a:p>
          <a:p>
            <a:pPr algn="r"/>
            <a:r>
              <a:rPr lang="en-US" dirty="0">
                <a:cs typeface="Calibri"/>
              </a:rPr>
              <a:t>Surgery Simulation Meeting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D2751B4-04DC-4BD7-A54F-7B9AFE72ADAE}"/>
              </a:ext>
            </a:extLst>
          </p:cNvPr>
          <p:cNvSpPr txBox="1">
            <a:spLocks/>
          </p:cNvSpPr>
          <p:nvPr/>
        </p:nvSpPr>
        <p:spPr>
          <a:xfrm>
            <a:off x="489857" y="6051622"/>
            <a:ext cx="5288643" cy="572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cs typeface="Calibri"/>
              </a:rPr>
              <a:t>Matching Stereo Images with a CT Scan</a:t>
            </a:r>
          </a:p>
        </p:txBody>
      </p:sp>
    </p:spTree>
    <p:extLst>
      <p:ext uri="{BB962C8B-B14F-4D97-AF65-F5344CB8AC3E}">
        <p14:creationId xmlns:p14="http://schemas.microsoft.com/office/powerpoint/2010/main" val="2612585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Improving Rotation Invariance</a:t>
            </a:r>
            <a:endParaRPr lang="en-US"/>
          </a:p>
        </p:txBody>
      </p:sp>
      <p:pic>
        <p:nvPicPr>
          <p:cNvPr id="6" name="Picture 6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664E0135-36B1-4A06-A55D-CEF5C6DC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93" y="1356862"/>
            <a:ext cx="6145208" cy="46089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344A51-3793-4F7C-9382-7CEEF858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01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[Mitra et al., 2004] proposes k-Nearest Neighbors (for local RA, not RF)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[</a:t>
            </a:r>
            <a:r>
              <a:rPr lang="en-US" sz="2400" dirty="0" err="1">
                <a:ea typeface="+mn-lt"/>
                <a:cs typeface="+mn-lt"/>
              </a:rPr>
              <a:t>Tombari</a:t>
            </a:r>
            <a:r>
              <a:rPr lang="en-US" sz="2400" dirty="0">
                <a:ea typeface="+mn-lt"/>
                <a:cs typeface="+mn-lt"/>
              </a:rPr>
              <a:t> et al., 2010</a:t>
            </a:r>
            <a:r>
              <a:rPr lang="en-US" sz="2400" dirty="0">
                <a:cs typeface="Calibri"/>
              </a:rPr>
              <a:t>] proposes weighting points by distance from centroid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KNN PCA with</a:t>
            </a:r>
            <a:r>
              <a:rPr lang="en-US" sz="2400" dirty="0">
                <a:cs typeface="Calibri"/>
              </a:rPr>
              <a:t> 0.85% works better here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F8A54F-AB08-4B98-966B-894AB4F1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317" y="6100402"/>
            <a:ext cx="1001197" cy="2919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4FD354B-E8C0-4AF9-83D6-DD8061749CB8}"/>
              </a:ext>
            </a:extLst>
          </p:cNvPr>
          <p:cNvSpPr txBox="1"/>
          <p:nvPr/>
        </p:nvSpPr>
        <p:spPr>
          <a:xfrm>
            <a:off x="6067189" y="6066971"/>
            <a:ext cx="568234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Success, if                      smaller than the threshold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07B9D-7D64-4C1B-8C01-71B0A003FE6C}"/>
              </a:ext>
            </a:extLst>
          </p:cNvPr>
          <p:cNvSpPr txBox="1"/>
          <p:nvPr/>
        </p:nvSpPr>
        <p:spPr>
          <a:xfrm>
            <a:off x="7850696" y="1404887"/>
            <a:ext cx="191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Alignment Success in %</a:t>
            </a:r>
          </a:p>
        </p:txBody>
      </p:sp>
    </p:spTree>
    <p:extLst>
      <p:ext uri="{BB962C8B-B14F-4D97-AF65-F5344CB8AC3E}">
        <p14:creationId xmlns:p14="http://schemas.microsoft.com/office/powerpoint/2010/main" val="159702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KNN PCA improves the alignment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5DB8F9-A18B-444B-AD6E-67F0DD62F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42829"/>
              </p:ext>
            </p:extLst>
          </p:nvPr>
        </p:nvGraphicFramePr>
        <p:xfrm>
          <a:off x="2809377" y="1701101"/>
          <a:ext cx="6573246" cy="14833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9071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2077357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946818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Alignment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Vanilla PCA +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12.5 %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KNN PCA (85%)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Ground Truth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57.4 %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43601"/>
                  </a:ext>
                </a:extLst>
              </a:tr>
            </a:tbl>
          </a:graphicData>
        </a:graphic>
      </p:graphicFrame>
      <p:pic>
        <p:nvPicPr>
          <p:cNvPr id="6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03DB673-D2D0-4FE6-A9C5-428AEE2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22" r="2074"/>
          <a:stretch/>
        </p:blipFill>
        <p:spPr>
          <a:xfrm>
            <a:off x="8234747" y="3714414"/>
            <a:ext cx="3635819" cy="2213358"/>
          </a:xfrm>
          <a:prstGeom prst="rect">
            <a:avLst/>
          </a:prstGeom>
        </p:spPr>
      </p:pic>
      <p:pic>
        <p:nvPicPr>
          <p:cNvPr id="7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DAF9236-C192-478A-AE2B-066A1F2C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4" r="34671"/>
          <a:stretch/>
        </p:blipFill>
        <p:spPr>
          <a:xfrm>
            <a:off x="4576505" y="3713984"/>
            <a:ext cx="3428448" cy="2213359"/>
          </a:xfrm>
          <a:prstGeom prst="rect">
            <a:avLst/>
          </a:prstGeom>
        </p:spPr>
      </p:pic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D9B9375-2442-4FD7-AA77-66D13CE6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26"/>
          <a:stretch/>
        </p:blipFill>
        <p:spPr>
          <a:xfrm>
            <a:off x="292608" y="3713986"/>
            <a:ext cx="4045274" cy="2213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F955B-112C-44CB-9D19-6FFE10C6CF65}"/>
              </a:ext>
            </a:extLst>
          </p:cNvPr>
          <p:cNvSpPr txBox="1"/>
          <p:nvPr/>
        </p:nvSpPr>
        <p:spPr>
          <a:xfrm>
            <a:off x="921479" y="5962442"/>
            <a:ext cx="2787531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Truth Alignment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1B2AF-FE63-4633-AAFE-0AB764E6A11F}"/>
              </a:ext>
            </a:extLst>
          </p:cNvPr>
          <p:cNvSpPr txBox="1"/>
          <p:nvPr/>
        </p:nvSpPr>
        <p:spPr>
          <a:xfrm>
            <a:off x="5353116" y="5954775"/>
            <a:ext cx="1875226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Vanilla PCA fails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892F9-6174-43A7-83BF-D38975B1419C}"/>
              </a:ext>
            </a:extLst>
          </p:cNvPr>
          <p:cNvSpPr txBox="1"/>
          <p:nvPr/>
        </p:nvSpPr>
        <p:spPr>
          <a:xfrm>
            <a:off x="8959317" y="5938185"/>
            <a:ext cx="2186677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KNN PCA succeeds</a:t>
            </a:r>
          </a:p>
        </p:txBody>
      </p:sp>
    </p:spTree>
    <p:extLst>
      <p:ext uri="{BB962C8B-B14F-4D97-AF65-F5344CB8AC3E}">
        <p14:creationId xmlns:p14="http://schemas.microsoft.com/office/powerpoint/2010/main" val="2348106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478AC76A-5F6D-4E7D-96AE-C233CABB5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" r="3790" b="-1"/>
          <a:stretch/>
        </p:blipFill>
        <p:spPr>
          <a:xfrm>
            <a:off x="7188791" y="1873812"/>
            <a:ext cx="3975262" cy="3614844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F8C-F753-47B6-9778-A00DEA2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31" y="2538186"/>
            <a:ext cx="5629037" cy="2760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"Unique Shape Context" [</a:t>
            </a:r>
            <a:r>
              <a:rPr lang="en-US" sz="2000" dirty="0" err="1">
                <a:cs typeface="Calibri"/>
              </a:rPr>
              <a:t>Tombari</a:t>
            </a:r>
            <a:r>
              <a:rPr lang="en-US" sz="2000" dirty="0">
                <a:cs typeface="Calibri"/>
              </a:rPr>
              <a:t> et al., 2010]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Using binning of (10, 7, 14) for radial, elevation, azimuth dimension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Binning slightly reduced compared to author's recommendation --&gt; less descriptiveness, more robustness, faster matching</a:t>
            </a:r>
          </a:p>
          <a:p>
            <a:endParaRPr lang="en-US" sz="1800" dirty="0"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264026-B4C8-4502-991F-212FF9732E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Descriptors: Point Count Histogram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8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Finding Correspondences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3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>
                <a:cs typeface="Calibri"/>
              </a:rPr>
              <a:t>Normalization makes the difference</a:t>
            </a:r>
          </a:p>
          <a:p>
            <a:pPr lvl="2"/>
            <a:r>
              <a:rPr lang="en-US" dirty="0">
                <a:cs typeface="Calibri"/>
              </a:rPr>
              <a:t>Custom normalization by appending constant to descriptor</a:t>
            </a:r>
          </a:p>
          <a:p>
            <a:pPr lvl="2"/>
            <a:r>
              <a:rPr lang="en-US" dirty="0">
                <a:cs typeface="Calibri"/>
              </a:rPr>
              <a:t>Constant value is             with parameter     ,         is average descriptor length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Matching metric is important for robustness to clutter</a:t>
            </a:r>
          </a:p>
          <a:p>
            <a:pPr lvl="2"/>
            <a:endParaRPr lang="en-US" dirty="0">
              <a:cs typeface="Calibri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4336507-BF87-4A5C-A3F8-915EDF67A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35063"/>
              </p:ext>
            </p:extLst>
          </p:nvPr>
        </p:nvGraphicFramePr>
        <p:xfrm>
          <a:off x="1274935" y="3880615"/>
          <a:ext cx="7504971" cy="2392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7214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96917620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79960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 w/ Correct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 w/ Correct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"Inliers" w/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Random Crop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dirty="0"/>
                        <a:t>Vanilla SIFT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9.3 %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L1-distance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L0.6-distance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938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Custom normalization </a:t>
                      </a:r>
                      <a:br>
                        <a:rPr lang="en-US" dirty="0"/>
                      </a:br>
                      <a:r>
                        <a:rPr lang="en-US" dirty="0"/>
                        <a:t>+ L0.6-distance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000706"/>
                  </a:ext>
                </a:extLst>
              </a:tr>
            </a:tbl>
          </a:graphicData>
        </a:graphic>
      </p:graphicFrame>
      <p:pic>
        <p:nvPicPr>
          <p:cNvPr id="8" name="Picture 8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BBFE6E66-B9CF-403F-BD2C-CD774DE79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2" b="13333"/>
          <a:stretch/>
        </p:blipFill>
        <p:spPr>
          <a:xfrm rot="-120000">
            <a:off x="7292942" y="262241"/>
            <a:ext cx="4453053" cy="14356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55D36A1-2BE6-4464-BB05-B9C685DAD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632" y="2568472"/>
            <a:ext cx="555411" cy="2846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ECDA49D-D7E9-4EA7-B12B-217B4F06F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6774" y="2670215"/>
            <a:ext cx="194127" cy="1350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D9E3D2-1E47-4AFF-8531-11C60424B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680"/>
          <a:stretch/>
        </p:blipFill>
        <p:spPr>
          <a:xfrm>
            <a:off x="6587614" y="2561193"/>
            <a:ext cx="373907" cy="284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16BC56-1FE6-4AA7-B102-1D859C419E16}"/>
              </a:ext>
            </a:extLst>
          </p:cNvPr>
          <p:cNvGrpSpPr/>
          <p:nvPr/>
        </p:nvGrpSpPr>
        <p:grpSpPr>
          <a:xfrm>
            <a:off x="8962644" y="4044043"/>
            <a:ext cx="3146899" cy="1861258"/>
            <a:chOff x="8924544" y="4101938"/>
            <a:chExt cx="3146899" cy="186125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57EAC6D-2E88-47F3-9DEF-0B148E05C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9339"/>
            <a:stretch/>
          </p:blipFill>
          <p:spPr>
            <a:xfrm>
              <a:off x="8924544" y="5080522"/>
              <a:ext cx="3146899" cy="88267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DE7265F-872B-49EB-9872-7669CA104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70412"/>
            <a:stretch/>
          </p:blipFill>
          <p:spPr>
            <a:xfrm>
              <a:off x="9775200" y="4101938"/>
              <a:ext cx="1334760" cy="894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987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food&#10;&#10;Description generated with high confidence">
            <a:extLst>
              <a:ext uri="{FF2B5EF4-FFF2-40B4-BE49-F238E27FC236}">
                <a16:creationId xmlns:a16="http://schemas.microsoft.com/office/drawing/2014/main" id="{E5E7B5A9-14D8-4F29-85D2-486D1D6C5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8788" r="20889" b="10000"/>
          <a:stretch/>
        </p:blipFill>
        <p:spPr>
          <a:xfrm rot="-4620000">
            <a:off x="5174874" y="295938"/>
            <a:ext cx="2684624" cy="2429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FD48D2-CCE4-42CD-9076-F53663DA4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784" r="-134"/>
          <a:stretch/>
        </p:blipFill>
        <p:spPr>
          <a:xfrm>
            <a:off x="6971676" y="2086194"/>
            <a:ext cx="3716813" cy="3722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73669-0B2C-4FFC-B19C-8BBFDB5FF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2353" b="841"/>
          <a:stretch/>
        </p:blipFill>
        <p:spPr>
          <a:xfrm>
            <a:off x="6952131" y="2077449"/>
            <a:ext cx="3730752" cy="370736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972E7F0-5EB2-4DC0-9E50-21664F2A89B4}"/>
              </a:ext>
            </a:extLst>
          </p:cNvPr>
          <p:cNvSpPr/>
          <p:nvPr/>
        </p:nvSpPr>
        <p:spPr>
          <a:xfrm rot="2742281">
            <a:off x="4947084" y="46180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Estimating the transformation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RANSAC</a:t>
            </a:r>
          </a:p>
          <a:p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Least squares estimation of 3D rigid body transform between point correspondences [Eggert, 1997]</a:t>
            </a: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6C18-206A-4D45-9450-F81CF8B23EBA}"/>
              </a:ext>
            </a:extLst>
          </p:cNvPr>
          <p:cNvSpPr txBox="1"/>
          <p:nvPr/>
        </p:nvSpPr>
        <p:spPr>
          <a:xfrm>
            <a:off x="10291171" y="5808320"/>
            <a:ext cx="191770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3D Model crop with registered 2.5D Surface 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ABC99428-CA3B-48FF-A611-137DA244A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284652"/>
              </p:ext>
            </p:extLst>
          </p:nvPr>
        </p:nvGraphicFramePr>
        <p:xfrm>
          <a:off x="820596" y="4673559"/>
          <a:ext cx="4211189" cy="18541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5270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RANSAC </a:t>
                      </a:r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of sampled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dirty="0"/>
                        <a:t># of iterations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min. Inlier-Ratio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938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Inlier-Distance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0.2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00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1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9E8F8A-5CF9-48B8-A1AB-CEB043B02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9126" r="71134" b="14379"/>
          <a:stretch/>
        </p:blipFill>
        <p:spPr>
          <a:xfrm>
            <a:off x="3445305" y="4924891"/>
            <a:ext cx="2398530" cy="1449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2DB91B-38A7-4D64-B8BB-BD5D2FF28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3" t="30236" r="37556" b="13269"/>
          <a:stretch/>
        </p:blipFill>
        <p:spPr>
          <a:xfrm>
            <a:off x="6316455" y="4924890"/>
            <a:ext cx="2318871" cy="1449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525104-09E1-405A-9C2C-B251E329C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28705" r="1794" b="12559"/>
          <a:stretch/>
        </p:blipFill>
        <p:spPr>
          <a:xfrm>
            <a:off x="9107946" y="4829475"/>
            <a:ext cx="2398530" cy="1482425"/>
          </a:xfrm>
          <a:prstGeom prst="rect">
            <a:avLst/>
          </a:prstGeom>
        </p:spPr>
      </p:pic>
      <p:pic>
        <p:nvPicPr>
          <p:cNvPr id="328" name="Picture 328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CC4EA66D-4766-4A9D-9AE3-03BDF1332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2" y="4510595"/>
            <a:ext cx="2743200" cy="1955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Retrieval on the whole model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63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</a:pPr>
            <a:r>
              <a:rPr lang="en-US" dirty="0">
                <a:cs typeface="Calibri"/>
              </a:rPr>
              <a:t>So </a:t>
            </a:r>
            <a:r>
              <a:rPr lang="en-US">
                <a:cs typeface="Calibri"/>
              </a:rPr>
              <a:t>far, only considered one correct and one incorrect "database </a:t>
            </a:r>
            <a:r>
              <a:rPr lang="en-US" dirty="0">
                <a:cs typeface="Calibri"/>
              </a:rPr>
              <a:t>entry"</a:t>
            </a:r>
            <a:endParaRPr lang="en-US" dirty="0"/>
          </a:p>
          <a:p>
            <a:pPr lvl="1"/>
            <a:endParaRPr lang="en-US" dirty="0">
              <a:cs typeface="Calibri"/>
            </a:endParaRPr>
          </a:p>
        </p:txBody>
      </p:sp>
      <p:graphicFrame>
        <p:nvGraphicFramePr>
          <p:cNvPr id="5" name="Diagram 11">
            <a:extLst>
              <a:ext uri="{FF2B5EF4-FFF2-40B4-BE49-F238E27FC236}">
                <a16:creationId xmlns:a16="http://schemas.microsoft.com/office/drawing/2014/main" id="{B23E4365-1075-4C87-90F6-201182037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90961"/>
              </p:ext>
            </p:extLst>
          </p:nvPr>
        </p:nvGraphicFramePr>
        <p:xfrm>
          <a:off x="838200" y="2263045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3" name="TextBox 322">
            <a:extLst>
              <a:ext uri="{FF2B5EF4-FFF2-40B4-BE49-F238E27FC236}">
                <a16:creationId xmlns:a16="http://schemas.microsoft.com/office/drawing/2014/main" id="{C5A265F0-B014-4B88-A041-86CDA7BBB98A}"/>
              </a:ext>
            </a:extLst>
          </p:cNvPr>
          <p:cNvSpPr txBox="1"/>
          <p:nvPr/>
        </p:nvSpPr>
        <p:spPr>
          <a:xfrm>
            <a:off x="361041" y="3907970"/>
            <a:ext cx="296091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Full</a:t>
            </a:r>
            <a:r>
              <a:rPr lang="en-US" dirty="0">
                <a:cs typeface="Calibri"/>
              </a:rPr>
              <a:t> Model</a:t>
            </a:r>
            <a:endParaRPr lang="en-US" dirty="0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8F00B1EE-37E2-4DE9-92FB-40B6BC8304A1}"/>
              </a:ext>
            </a:extLst>
          </p:cNvPr>
          <p:cNvSpPr txBox="1"/>
          <p:nvPr/>
        </p:nvSpPr>
        <p:spPr>
          <a:xfrm>
            <a:off x="3164113" y="3880756"/>
            <a:ext cx="296091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Center</a:t>
            </a:r>
            <a:r>
              <a:rPr lang="en-US" dirty="0">
                <a:cs typeface="Calibri"/>
              </a:rPr>
              <a:t> positions of spherical crops </a:t>
            </a:r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4638800C-0BD6-44E2-ABBB-C55F335FAB29}"/>
              </a:ext>
            </a:extLst>
          </p:cNvPr>
          <p:cNvSpPr txBox="1"/>
          <p:nvPr/>
        </p:nvSpPr>
        <p:spPr>
          <a:xfrm>
            <a:off x="6157683" y="3880756"/>
            <a:ext cx="262527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Positions with most</a:t>
            </a:r>
            <a:r>
              <a:rPr lang="en-US" dirty="0">
                <a:cs typeface="Calibri"/>
              </a:rPr>
              <a:t> Putative Matches (blue)</a:t>
            </a:r>
            <a:endParaRPr lang="en-US" dirty="0"/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8AE62A24-F882-488B-8617-AD4528370948}"/>
              </a:ext>
            </a:extLst>
          </p:cNvPr>
          <p:cNvSpPr txBox="1"/>
          <p:nvPr/>
        </p:nvSpPr>
        <p:spPr>
          <a:xfrm>
            <a:off x="8824684" y="3862612"/>
            <a:ext cx="296091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Position where RANSAC found a </a:t>
            </a:r>
            <a:r>
              <a:rPr lang="en-US" dirty="0">
                <a:cs typeface="Calibri"/>
              </a:rPr>
              <a:t>transformation (red)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1234549-B5E7-452F-8060-3BEA73E70364}"/>
              </a:ext>
            </a:extLst>
          </p:cNvPr>
          <p:cNvSpPr/>
          <p:nvPr/>
        </p:nvSpPr>
        <p:spPr>
          <a:xfrm>
            <a:off x="3144764" y="2962312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659703E-D188-4053-A6B2-0B81D55E74E5}"/>
              </a:ext>
            </a:extLst>
          </p:cNvPr>
          <p:cNvSpPr/>
          <p:nvPr/>
        </p:nvSpPr>
        <p:spPr>
          <a:xfrm>
            <a:off x="5902478" y="2962312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66048DA-9740-4E9F-9273-1F9B1800D515}"/>
              </a:ext>
            </a:extLst>
          </p:cNvPr>
          <p:cNvSpPr/>
          <p:nvPr/>
        </p:nvSpPr>
        <p:spPr>
          <a:xfrm>
            <a:off x="8669263" y="2962311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C681A0-F8AC-43F6-9D04-50CD097E9583}"/>
              </a:ext>
            </a:extLst>
          </p:cNvPr>
          <p:cNvSpPr/>
          <p:nvPr/>
        </p:nvSpPr>
        <p:spPr>
          <a:xfrm>
            <a:off x="3144764" y="2556731"/>
            <a:ext cx="8513834" cy="396091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76857-CAA0-4961-9320-81214EAD8E37}"/>
              </a:ext>
            </a:extLst>
          </p:cNvPr>
          <p:cNvSpPr/>
          <p:nvPr/>
        </p:nvSpPr>
        <p:spPr>
          <a:xfrm>
            <a:off x="5847441" y="2504921"/>
            <a:ext cx="5985865" cy="396091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89A631-1546-4DE2-B66E-782C44905252}"/>
              </a:ext>
            </a:extLst>
          </p:cNvPr>
          <p:cNvSpPr/>
          <p:nvPr/>
        </p:nvSpPr>
        <p:spPr>
          <a:xfrm>
            <a:off x="8669263" y="2403672"/>
            <a:ext cx="3378129" cy="406216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44CC28C-E5D1-4A68-99EB-C61537FE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21" y="3232189"/>
            <a:ext cx="3396342" cy="2924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D378FA-D203-4E59-AA8A-513E2612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Determining Sampling Density</a:t>
            </a:r>
            <a:endParaRPr lang="en-US"/>
          </a:p>
        </p:txBody>
      </p:sp>
      <p:pic>
        <p:nvPicPr>
          <p:cNvPr id="16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31D36740-799F-46A0-8D66-84DC88E9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3" t="3001" r="10332" b="8843"/>
          <a:stretch/>
        </p:blipFill>
        <p:spPr>
          <a:xfrm>
            <a:off x="4182847" y="3307237"/>
            <a:ext cx="2685424" cy="2674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A90F1-EE0F-45F9-B5C2-E62101732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0799" cy="19508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Slide sphere in random direction and match</a:t>
            </a:r>
          </a:p>
          <a:p>
            <a:r>
              <a:rPr lang="en-US" dirty="0">
                <a:cs typeface="Calibri"/>
              </a:rPr>
              <a:t>Average over many different random directions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65D708-0239-44E4-9A4C-D56BF1578234}"/>
              </a:ext>
            </a:extLst>
          </p:cNvPr>
          <p:cNvSpPr/>
          <p:nvPr/>
        </p:nvSpPr>
        <p:spPr>
          <a:xfrm>
            <a:off x="230188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4E1313-D86C-4BC2-ADEE-7342BA216FD3}"/>
              </a:ext>
            </a:extLst>
          </p:cNvPr>
          <p:cNvSpPr/>
          <p:nvPr/>
        </p:nvSpPr>
        <p:spPr>
          <a:xfrm>
            <a:off x="321749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5E91D9-3675-416F-A29D-009AE5F7BAE7}"/>
              </a:ext>
            </a:extLst>
          </p:cNvPr>
          <p:cNvSpPr/>
          <p:nvPr/>
        </p:nvSpPr>
        <p:spPr>
          <a:xfrm>
            <a:off x="4133106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9FB21E-74A0-4702-A9A7-624310B0A943}"/>
              </a:ext>
            </a:extLst>
          </p:cNvPr>
          <p:cNvSpPr/>
          <p:nvPr/>
        </p:nvSpPr>
        <p:spPr>
          <a:xfrm>
            <a:off x="275969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701D3E-91CF-45FE-BE1D-C0681B19673D}"/>
              </a:ext>
            </a:extLst>
          </p:cNvPr>
          <p:cNvSpPr/>
          <p:nvPr/>
        </p:nvSpPr>
        <p:spPr>
          <a:xfrm>
            <a:off x="367530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CCA377-385F-4709-8A74-CB165BBA48C7}"/>
              </a:ext>
            </a:extLst>
          </p:cNvPr>
          <p:cNvSpPr/>
          <p:nvPr/>
        </p:nvSpPr>
        <p:spPr>
          <a:xfrm>
            <a:off x="184408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21216D-1752-4A0C-97B0-32781BE0EAC1}"/>
              </a:ext>
            </a:extLst>
          </p:cNvPr>
          <p:cNvSpPr/>
          <p:nvPr/>
        </p:nvSpPr>
        <p:spPr>
          <a:xfrm>
            <a:off x="138627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82E5520-E097-42D1-A60B-F63EC7398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999" y="860332"/>
            <a:ext cx="3388745" cy="54936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8A1259-00F3-4E8F-A828-69A8183C8FA2}"/>
              </a:ext>
            </a:extLst>
          </p:cNvPr>
          <p:cNvCxnSpPr/>
          <p:nvPr/>
        </p:nvCxnSpPr>
        <p:spPr>
          <a:xfrm>
            <a:off x="1197882" y="6165753"/>
            <a:ext cx="59984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427DEE-C650-4D5A-B347-CE81D9CC9BCE}"/>
              </a:ext>
            </a:extLst>
          </p:cNvPr>
          <p:cNvCxnSpPr>
            <a:cxnSpLocks/>
          </p:cNvCxnSpPr>
          <p:nvPr/>
        </p:nvCxnSpPr>
        <p:spPr>
          <a:xfrm flipV="1">
            <a:off x="2670048" y="6165753"/>
            <a:ext cx="0" cy="1070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9CBB39-A12E-4DCE-A02F-979340A94BD2}"/>
              </a:ext>
            </a:extLst>
          </p:cNvPr>
          <p:cNvCxnSpPr>
            <a:cxnSpLocks/>
          </p:cNvCxnSpPr>
          <p:nvPr/>
        </p:nvCxnSpPr>
        <p:spPr>
          <a:xfrm flipV="1">
            <a:off x="5657088" y="6165753"/>
            <a:ext cx="0" cy="1070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43FAE5-51FB-4B9C-BCE0-90107F925C94}"/>
              </a:ext>
            </a:extLst>
          </p:cNvPr>
          <p:cNvSpPr txBox="1"/>
          <p:nvPr/>
        </p:nvSpPr>
        <p:spPr>
          <a:xfrm>
            <a:off x="2519205" y="6272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9DE902-DEF7-4633-8D1F-B006304BE654}"/>
              </a:ext>
            </a:extLst>
          </p:cNvPr>
          <p:cNvSpPr txBox="1"/>
          <p:nvPr/>
        </p:nvSpPr>
        <p:spPr>
          <a:xfrm>
            <a:off x="5506520" y="6272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334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2" descr="A close up of a logo&#10;&#10;Description generated with high confidence">
            <a:extLst>
              <a:ext uri="{FF2B5EF4-FFF2-40B4-BE49-F238E27FC236}">
                <a16:creationId xmlns:a16="http://schemas.microsoft.com/office/drawing/2014/main" id="{CBD5E080-29F7-4597-8A7D-3142EF96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64" b="-293"/>
          <a:stretch/>
        </p:blipFill>
        <p:spPr>
          <a:xfrm>
            <a:off x="6564520" y="2134754"/>
            <a:ext cx="4288996" cy="3794563"/>
          </a:xfrm>
          <a:prstGeom prst="rect">
            <a:avLst/>
          </a:prstGeom>
        </p:spPr>
      </p:pic>
      <p:pic>
        <p:nvPicPr>
          <p:cNvPr id="332" name="Picture 332" descr="A close up of a logo&#10;&#10;Description generated with high confidence">
            <a:extLst>
              <a:ext uri="{FF2B5EF4-FFF2-40B4-BE49-F238E27FC236}">
                <a16:creationId xmlns:a16="http://schemas.microsoft.com/office/drawing/2014/main" id="{2B46B849-7C06-4442-9BA8-052E4A5FC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65" y="5672022"/>
            <a:ext cx="620486" cy="530020"/>
          </a:xfrm>
          <a:prstGeom prst="rect">
            <a:avLst/>
          </a:prstGeom>
        </p:spPr>
      </p:pic>
      <p:pic>
        <p:nvPicPr>
          <p:cNvPr id="334" name="Picture 334" descr="A close up of a map&#10;&#10;Description generated with high confidence">
            <a:extLst>
              <a:ext uri="{FF2B5EF4-FFF2-40B4-BE49-F238E27FC236}">
                <a16:creationId xmlns:a16="http://schemas.microsoft.com/office/drawing/2014/main" id="{6905A158-2485-4CD9-A603-1FFABC715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879" y="2170537"/>
            <a:ext cx="656772" cy="593348"/>
          </a:xfrm>
          <a:prstGeom prst="rect">
            <a:avLst/>
          </a:prstGeom>
        </p:spPr>
      </p:pic>
      <p:pic>
        <p:nvPicPr>
          <p:cNvPr id="336" name="Picture 332">
            <a:extLst>
              <a:ext uri="{FF2B5EF4-FFF2-40B4-BE49-F238E27FC236}">
                <a16:creationId xmlns:a16="http://schemas.microsoft.com/office/drawing/2014/main" id="{4C659BBD-2AF9-43DA-9C60-A2484BAD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613" y="5699236"/>
            <a:ext cx="519158" cy="530020"/>
          </a:xfrm>
          <a:prstGeom prst="rect">
            <a:avLst/>
          </a:prstGeom>
        </p:spPr>
      </p:pic>
      <p:pic>
        <p:nvPicPr>
          <p:cNvPr id="337" name="Picture 332" descr="A close up of a logo&#10;&#10;Description generated with high confidence">
            <a:extLst>
              <a:ext uri="{FF2B5EF4-FFF2-40B4-BE49-F238E27FC236}">
                <a16:creationId xmlns:a16="http://schemas.microsoft.com/office/drawing/2014/main" id="{61A0B599-A1DF-4C9A-9064-85C5CEAF9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3677" y="4692308"/>
            <a:ext cx="525603" cy="530020"/>
          </a:xfrm>
          <a:prstGeom prst="rect">
            <a:avLst/>
          </a:prstGeom>
        </p:spPr>
      </p:pic>
      <p:pic>
        <p:nvPicPr>
          <p:cNvPr id="338" name="Picture 332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FE3513BA-3BF1-43A3-81DA-654354E18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235" y="3449522"/>
            <a:ext cx="472199" cy="530020"/>
          </a:xfrm>
          <a:prstGeom prst="rect">
            <a:avLst/>
          </a:prstGeom>
        </p:spPr>
      </p:pic>
      <p:pic>
        <p:nvPicPr>
          <p:cNvPr id="339" name="Picture 33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8EE37C31-42C0-46AE-89A3-C5CC78891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0163" y="2097879"/>
            <a:ext cx="542346" cy="53002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55C611-9F29-4CD1-8869-755F46FAEA05}"/>
              </a:ext>
            </a:extLst>
          </p:cNvPr>
          <p:cNvCxnSpPr/>
          <p:nvPr/>
        </p:nvCxnSpPr>
        <p:spPr>
          <a:xfrm>
            <a:off x="5855135" y="3760797"/>
            <a:ext cx="1059541" cy="424543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206200B-BD13-44FE-A40C-57196001D9FC}"/>
              </a:ext>
            </a:extLst>
          </p:cNvPr>
          <p:cNvCxnSpPr>
            <a:cxnSpLocks/>
          </p:cNvCxnSpPr>
          <p:nvPr/>
        </p:nvCxnSpPr>
        <p:spPr>
          <a:xfrm>
            <a:off x="8630990" y="4323225"/>
            <a:ext cx="1250040" cy="1440542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CB6F18-EB39-4996-A7B3-B4D18EACBBCC}"/>
              </a:ext>
            </a:extLst>
          </p:cNvPr>
          <p:cNvCxnSpPr>
            <a:cxnSpLocks/>
          </p:cNvCxnSpPr>
          <p:nvPr/>
        </p:nvCxnSpPr>
        <p:spPr>
          <a:xfrm>
            <a:off x="7388206" y="2581511"/>
            <a:ext cx="651327" cy="1240970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0E816E8-E76B-4095-91B3-5D5C5DF6B858}"/>
              </a:ext>
            </a:extLst>
          </p:cNvPr>
          <p:cNvCxnSpPr>
            <a:cxnSpLocks/>
          </p:cNvCxnSpPr>
          <p:nvPr/>
        </p:nvCxnSpPr>
        <p:spPr>
          <a:xfrm flipV="1">
            <a:off x="7379134" y="5010841"/>
            <a:ext cx="914400" cy="800099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F4E5465-8261-4CB4-B4B8-2ABF8132945C}"/>
              </a:ext>
            </a:extLst>
          </p:cNvPr>
          <p:cNvCxnSpPr>
            <a:cxnSpLocks/>
          </p:cNvCxnSpPr>
          <p:nvPr/>
        </p:nvCxnSpPr>
        <p:spPr>
          <a:xfrm>
            <a:off x="8912205" y="4413940"/>
            <a:ext cx="2012042" cy="506185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59E97F-B7AC-43B9-9C8D-4E4CD76E1D89}"/>
              </a:ext>
            </a:extLst>
          </p:cNvPr>
          <p:cNvCxnSpPr>
            <a:cxnSpLocks/>
          </p:cNvCxnSpPr>
          <p:nvPr/>
        </p:nvCxnSpPr>
        <p:spPr>
          <a:xfrm flipV="1">
            <a:off x="10481563" y="2597840"/>
            <a:ext cx="406400" cy="1235528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796FBFF-E0D4-4175-BD69-60B452A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Sampling Spherical Subsets 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DABC2-5C1E-453C-9862-690A2E39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9671" cy="21539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Containing at least a minimum number of local descriptors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Match query to each one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56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40835E-02A6-4918-AEE8-DA8C4DB63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8136" r="71134" b="10054"/>
          <a:stretch/>
        </p:blipFill>
        <p:spPr>
          <a:xfrm>
            <a:off x="7087186" y="2869665"/>
            <a:ext cx="4432040" cy="29298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796FBFF-E0D4-4175-BD69-60B452A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Finding the matching region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DABC2-5C1E-453C-9862-690A2E39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96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Consider only positions with most putative matches (blue)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Geometric Consistency Check on candidate 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1450-96A8-44BA-860C-A9F1B72F268F}"/>
              </a:ext>
            </a:extLst>
          </p:cNvPr>
          <p:cNvSpPr txBox="1"/>
          <p:nvPr/>
        </p:nvSpPr>
        <p:spPr>
          <a:xfrm>
            <a:off x="7802667" y="1605324"/>
            <a:ext cx="30010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5730 Matching Candidates</a:t>
            </a:r>
          </a:p>
          <a:p>
            <a:r>
              <a:rPr lang="en-US" sz="2000" b="1" dirty="0">
                <a:solidFill>
                  <a:srgbClr val="1313FF"/>
                </a:solidFill>
              </a:rPr>
              <a:t>2773 RANSAC Candidates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61 RANSAC Successes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3819B-7A39-4B1D-A9E6-F345A027A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3" t="30236" r="37556" b="13269"/>
          <a:stretch/>
        </p:blipFill>
        <p:spPr>
          <a:xfrm>
            <a:off x="7096711" y="2968987"/>
            <a:ext cx="4284844" cy="2677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1C391-646D-4BC9-90C6-E5FB6C9C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28705" r="1794" b="12559"/>
          <a:stretch/>
        </p:blipFill>
        <p:spPr>
          <a:xfrm>
            <a:off x="7115761" y="2898240"/>
            <a:ext cx="4504594" cy="27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EAEDC06-2289-41A4-AACF-3DF177C3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2487706"/>
            <a:ext cx="4856842" cy="314351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5BF9DB2-FF96-47A9-A8E8-F181ED359879}"/>
              </a:ext>
            </a:extLst>
          </p:cNvPr>
          <p:cNvSpPr/>
          <p:nvPr/>
        </p:nvSpPr>
        <p:spPr>
          <a:xfrm>
            <a:off x="8079013" y="4151085"/>
            <a:ext cx="1104900" cy="108675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249FCF-2E09-41DA-9F26-0933A5DE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23793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4074FA-0136-4235-A7F9-2066D3A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Obtaining the final transformation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10D404-CA62-4F40-B9B1-41D1BA8945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6259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Cluster regions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Select largest cluster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Aggregate all inlier matches from largest cluster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Run RANSAC again to obtain final transformation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4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46065-7899-4249-BFBB-42DB91972059}"/>
              </a:ext>
            </a:extLst>
          </p:cNvPr>
          <p:cNvSpPr txBox="1"/>
          <p:nvPr/>
        </p:nvSpPr>
        <p:spPr>
          <a:xfrm>
            <a:off x="8079013" y="1719252"/>
            <a:ext cx="2477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61 RANSAC Successes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47 Correct Hits</a:t>
            </a:r>
          </a:p>
        </p:txBody>
      </p:sp>
    </p:spTree>
    <p:extLst>
      <p:ext uri="{BB962C8B-B14F-4D97-AF65-F5344CB8AC3E}">
        <p14:creationId xmlns:p14="http://schemas.microsoft.com/office/powerpoint/2010/main" val="14630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CT-Scan to 3D Surface Point Cloud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578756" y="314597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Thresholding,</a:t>
            </a:r>
            <a:endParaRPr lang="en-US" dirty="0"/>
          </a:p>
          <a:p>
            <a:pPr algn="ctr"/>
            <a:r>
              <a:rPr lang="en-US" dirty="0"/>
              <a:t>3D small </a:t>
            </a:r>
            <a:r>
              <a:rPr lang="en-US" dirty="0">
                <a:cs typeface="Calibri"/>
              </a:rPr>
              <a:t>region removal</a:t>
            </a:r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F4D884E-0E2A-4C9A-906E-122C57B85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-443" r="8998" b="443"/>
          <a:stretch/>
        </p:blipFill>
        <p:spPr>
          <a:xfrm>
            <a:off x="816297" y="4225838"/>
            <a:ext cx="2157432" cy="1348395"/>
          </a:xfrm>
          <a:prstGeom prst="rect">
            <a:avLst/>
          </a:prstGeom>
        </p:spPr>
      </p:pic>
      <p:graphicFrame>
        <p:nvGraphicFramePr>
          <p:cNvPr id="17" name="Diagram 11">
            <a:extLst>
              <a:ext uri="{FF2B5EF4-FFF2-40B4-BE49-F238E27FC236}">
                <a16:creationId xmlns:a16="http://schemas.microsoft.com/office/drawing/2014/main" id="{083B782F-7373-494D-9419-824CA2CA34E2}"/>
              </a:ext>
            </a:extLst>
          </p:cNvPr>
          <p:cNvGraphicFramePr/>
          <p:nvPr>
            <p:extLst/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Arrow: Right 23">
            <a:extLst>
              <a:ext uri="{FF2B5EF4-FFF2-40B4-BE49-F238E27FC236}">
                <a16:creationId xmlns:a16="http://schemas.microsoft.com/office/drawing/2014/main" id="{8977D7C9-CAD3-425F-B422-6A64AFAE0328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A352C42-747D-4416-82D7-CE395B364795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6B69324-6067-4F3E-A392-5633F818A788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Picture 161">
            <a:extLst>
              <a:ext uri="{FF2B5EF4-FFF2-40B4-BE49-F238E27FC236}">
                <a16:creationId xmlns:a16="http://schemas.microsoft.com/office/drawing/2014/main" id="{7D00BB66-3757-4373-BD03-AD429630DE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" t="128" r="6" b="806"/>
          <a:stretch/>
        </p:blipFill>
        <p:spPr>
          <a:xfrm>
            <a:off x="3623100" y="4222738"/>
            <a:ext cx="2162392" cy="1351495"/>
          </a:xfrm>
          <a:prstGeom prst="rect">
            <a:avLst/>
          </a:prstGeom>
        </p:spPr>
      </p:pic>
      <p:pic>
        <p:nvPicPr>
          <p:cNvPr id="163" name="Picture 163">
            <a:extLst>
              <a:ext uri="{FF2B5EF4-FFF2-40B4-BE49-F238E27FC236}">
                <a16:creationId xmlns:a16="http://schemas.microsoft.com/office/drawing/2014/main" id="{65A6539A-2741-4A6F-B8EB-E0195B608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7" r="1677"/>
          <a:stretch/>
        </p:blipFill>
        <p:spPr>
          <a:xfrm>
            <a:off x="6434863" y="4231810"/>
            <a:ext cx="2165296" cy="1353310"/>
          </a:xfrm>
          <a:prstGeom prst="rect">
            <a:avLst/>
          </a:prstGeom>
        </p:spPr>
      </p:pic>
      <p:pic>
        <p:nvPicPr>
          <p:cNvPr id="165" name="Picture 163">
            <a:extLst>
              <a:ext uri="{FF2B5EF4-FFF2-40B4-BE49-F238E27FC236}">
                <a16:creationId xmlns:a16="http://schemas.microsoft.com/office/drawing/2014/main" id="{91571233-483D-4F5D-92EF-3FF67B9EF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88" b="788"/>
          <a:stretch/>
        </p:blipFill>
        <p:spPr>
          <a:xfrm>
            <a:off x="9249531" y="4233403"/>
            <a:ext cx="2165299" cy="135331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B834672-321F-4D63-B2CE-B27AD5E7B930}"/>
              </a:ext>
            </a:extLst>
          </p:cNvPr>
          <p:cNvSpPr txBox="1"/>
          <p:nvPr/>
        </p:nvSpPr>
        <p:spPr>
          <a:xfrm>
            <a:off x="3363684" y="328204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Simple ITK function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17AEF1A-9911-49EF-9426-618A2154D539}"/>
              </a:ext>
            </a:extLst>
          </p:cNvPr>
          <p:cNvSpPr txBox="1"/>
          <p:nvPr/>
        </p:nvSpPr>
        <p:spPr>
          <a:xfrm>
            <a:off x="6103256" y="328204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Laplacian Smoothing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08CF5EC-F9FF-4806-AE28-74F7DFDA7063}"/>
              </a:ext>
            </a:extLst>
          </p:cNvPr>
          <p:cNvSpPr txBox="1"/>
          <p:nvPr/>
        </p:nvSpPr>
        <p:spPr>
          <a:xfrm>
            <a:off x="8915398" y="3145970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Vertices, </a:t>
            </a:r>
            <a:endParaRPr lang="en-US"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Triangle Centers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61C6E-3302-4373-BC9E-F0B4DA43F222}"/>
              </a:ext>
            </a:extLst>
          </p:cNvPr>
          <p:cNvSpPr/>
          <p:nvPr/>
        </p:nvSpPr>
        <p:spPr>
          <a:xfrm>
            <a:off x="3148438" y="1453241"/>
            <a:ext cx="8510160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3ECA8-19D5-4781-B304-31603F7619C5}"/>
              </a:ext>
            </a:extLst>
          </p:cNvPr>
          <p:cNvSpPr/>
          <p:nvPr/>
        </p:nvSpPr>
        <p:spPr>
          <a:xfrm>
            <a:off x="5847441" y="1401431"/>
            <a:ext cx="5985865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3AC697-0189-43E6-86A1-9D827538F04B}"/>
              </a:ext>
            </a:extLst>
          </p:cNvPr>
          <p:cNvSpPr/>
          <p:nvPr/>
        </p:nvSpPr>
        <p:spPr>
          <a:xfrm>
            <a:off x="8672937" y="1271284"/>
            <a:ext cx="3374455" cy="44998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2B57F3-50B5-496A-AAF0-362A6472E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6480"/>
          <a:stretch/>
        </p:blipFill>
        <p:spPr>
          <a:xfrm>
            <a:off x="-117" y="1012835"/>
            <a:ext cx="8212752" cy="5848485"/>
          </a:xfrm>
        </p:spPr>
      </p:pic>
      <p:pic>
        <p:nvPicPr>
          <p:cNvPr id="2" name="Grafik 2" descr="Ein Bild, das Hydrant enthält.&#10;&#10;Mit hoher Zuverlässigkeit generierte Beschreibung">
            <a:extLst>
              <a:ext uri="{FF2B5EF4-FFF2-40B4-BE49-F238E27FC236}">
                <a16:creationId xmlns:a16="http://schemas.microsoft.com/office/drawing/2014/main" id="{FC761F68-A13F-429B-BCFE-7487DC5E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2" t="4613" r="15031" b="7205"/>
          <a:stretch/>
        </p:blipFill>
        <p:spPr>
          <a:xfrm>
            <a:off x="7955599" y="305264"/>
            <a:ext cx="3877743" cy="3290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D0EC96D-57A9-406D-904F-C30FD130A502}"/>
              </a:ext>
            </a:extLst>
          </p:cNvPr>
          <p:cNvSpPr/>
          <p:nvPr/>
        </p:nvSpPr>
        <p:spPr>
          <a:xfrm>
            <a:off x="5148941" y="2608942"/>
            <a:ext cx="1123044" cy="905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11055B2-2DE9-444C-B23D-A8A227DAA2B3}"/>
              </a:ext>
            </a:extLst>
          </p:cNvPr>
          <p:cNvCxnSpPr/>
          <p:nvPr/>
        </p:nvCxnSpPr>
        <p:spPr>
          <a:xfrm flipV="1">
            <a:off x="6244894" y="2253486"/>
            <a:ext cx="1848757" cy="636815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65F064C-BDEC-4619-9132-0981390574A2}"/>
              </a:ext>
            </a:extLst>
          </p:cNvPr>
          <p:cNvSpPr txBox="1"/>
          <p:nvPr/>
        </p:nvSpPr>
        <p:spPr>
          <a:xfrm>
            <a:off x="8924470" y="3690256"/>
            <a:ext cx="246198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dirty="0"/>
              <a:t>Allignment correct </a:t>
            </a:r>
            <a:r>
              <a:rPr lang="de-DE" sz="2000">
                <a:cs typeface="Calibri"/>
              </a:rPr>
              <a:t>with +-1mm margin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8059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0DBA6-5415-4CE2-A44D-D48B2224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Remember this?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A6655F-C9F3-4984-BBBF-149EE3F2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3909"/>
            <a:ext cx="10343243" cy="20925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Great way to check if alignment is correct</a:t>
            </a:r>
          </a:p>
          <a:p>
            <a:endParaRPr lang="de-DE" dirty="0">
              <a:cs typeface="Calibri"/>
            </a:endParaRPr>
          </a:p>
          <a:p>
            <a:r>
              <a:rPr lang="en-US" dirty="0">
                <a:cs typeface="Calibri"/>
              </a:rPr>
              <a:t>Check correctness: Use </a:t>
            </a:r>
            <a:r>
              <a:rPr lang="en-US" b="1" dirty="0">
                <a:cs typeface="Calibri"/>
              </a:rPr>
              <a:t>global alignment</a:t>
            </a:r>
            <a:r>
              <a:rPr lang="en-US" dirty="0">
                <a:cs typeface="Calibri"/>
              </a:rPr>
              <a:t> for descriptors and match again: </a:t>
            </a:r>
            <a:r>
              <a:rPr lang="en-US" b="1" dirty="0">
                <a:cs typeface="Calibri"/>
              </a:rPr>
              <a:t>51.3 %</a:t>
            </a:r>
            <a:r>
              <a:rPr lang="en-US" dirty="0">
                <a:cs typeface="Calibri"/>
              </a:rPr>
              <a:t> inliers!</a:t>
            </a:r>
            <a:endParaRPr lang="de-DE" dirty="0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93176A-7F78-401B-968B-6DD6A4976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75753"/>
              </p:ext>
            </p:extLst>
          </p:nvPr>
        </p:nvGraphicFramePr>
        <p:xfrm>
          <a:off x="3045522" y="1754965"/>
          <a:ext cx="6573246" cy="14833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9071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2077357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946818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Alignment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Vanilla PCA +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12.5 %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KNN PCA (85%)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Ground Truth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57.4 %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43601"/>
                  </a:ext>
                </a:extLst>
              </a:tr>
            </a:tbl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6DD6EDE4-32F6-4167-88C3-B346CC9A9ACE}"/>
              </a:ext>
            </a:extLst>
          </p:cNvPr>
          <p:cNvSpPr/>
          <p:nvPr/>
        </p:nvSpPr>
        <p:spPr>
          <a:xfrm>
            <a:off x="3062514" y="2872014"/>
            <a:ext cx="6556827" cy="35197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0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2">
            <a:extLst>
              <a:ext uri="{FF2B5EF4-FFF2-40B4-BE49-F238E27FC236}">
                <a16:creationId xmlns:a16="http://schemas.microsoft.com/office/drawing/2014/main" id="{A12D1646-B2AD-4809-AFEB-FA4B17FAD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" t="22049" r="76716" b="22289"/>
          <a:stretch/>
        </p:blipFill>
        <p:spPr>
          <a:xfrm>
            <a:off x="7612172" y="2359910"/>
            <a:ext cx="3584819" cy="2457838"/>
          </a:xfrm>
          <a:prstGeom prst="rect">
            <a:avLst/>
          </a:prstGeom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E8EF4459-84E4-4E14-AF84-EC97C5DD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7" t="25697" r="39448" b="23518"/>
          <a:stretch/>
        </p:blipFill>
        <p:spPr>
          <a:xfrm>
            <a:off x="7367065" y="2523216"/>
            <a:ext cx="4156955" cy="2242480"/>
          </a:xfrm>
          <a:prstGeom prst="rect">
            <a:avLst/>
          </a:prstGeo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D018A1E6-23E0-464A-97BE-8F0AB823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89" t="23998" r="6048" b="17741"/>
          <a:stretch/>
        </p:blipFill>
        <p:spPr>
          <a:xfrm>
            <a:off x="7538630" y="2447925"/>
            <a:ext cx="3584818" cy="257258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249FCF-2E09-41DA-9F26-0933A5DE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23793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4074FA-0136-4235-A7F9-2066D3A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Speeding it up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10D404-CA62-4F40-B9B1-41D1BA8945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756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Sample</a:t>
            </a:r>
            <a:r>
              <a:rPr lang="en-US" sz="2400" dirty="0">
                <a:ea typeface="+mn-lt"/>
                <a:cs typeface="+mn-lt"/>
              </a:rPr>
              <a:t> spherical subsets </a:t>
            </a:r>
            <a:r>
              <a:rPr lang="en-US" sz="2400" b="1" dirty="0">
                <a:ea typeface="+mn-lt"/>
                <a:cs typeface="+mn-lt"/>
              </a:rPr>
              <a:t>sparsely</a:t>
            </a:r>
            <a:r>
              <a:rPr lang="en-US" sz="2400" dirty="0">
                <a:ea typeface="+mn-lt"/>
                <a:cs typeface="+mn-lt"/>
              </a:rPr>
              <a:t>, match and run RANSAC on candidates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Cluster</a:t>
            </a:r>
            <a:r>
              <a:rPr lang="en-US" sz="2400" dirty="0">
                <a:ea typeface="+mn-lt"/>
                <a:cs typeface="+mn-lt"/>
              </a:rPr>
              <a:t> and match </a:t>
            </a:r>
            <a:r>
              <a:rPr lang="en-US" sz="2400" dirty="0">
                <a:cs typeface="Calibri"/>
              </a:rPr>
              <a:t>each cluster with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b="1" dirty="0">
                <a:ea typeface="+mn-lt"/>
                <a:cs typeface="+mn-lt"/>
              </a:rPr>
              <a:t>globally aligned descriptors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Check</a:t>
            </a:r>
            <a:r>
              <a:rPr lang="en-US" sz="2400" dirty="0">
                <a:ea typeface="+mn-lt"/>
                <a:cs typeface="+mn-lt"/>
              </a:rPr>
              <a:t> which cluster has </a:t>
            </a:r>
            <a:r>
              <a:rPr lang="en-US" sz="2400" b="1" dirty="0">
                <a:ea typeface="+mn-lt"/>
                <a:cs typeface="+mn-lt"/>
              </a:rPr>
              <a:t>&gt; 50 %</a:t>
            </a:r>
            <a:r>
              <a:rPr lang="en-US" sz="2400" dirty="0">
                <a:ea typeface="+mn-lt"/>
                <a:cs typeface="+mn-lt"/>
              </a:rPr>
              <a:t> inliers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RANSAC to </a:t>
            </a:r>
            <a:r>
              <a:rPr lang="en-US" sz="2400" b="1" dirty="0">
                <a:ea typeface="+mn-lt"/>
                <a:cs typeface="+mn-lt"/>
              </a:rPr>
              <a:t>refine estimate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Check: Transformation should be close to identity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46065-7899-4249-BFBB-42DB91972059}"/>
              </a:ext>
            </a:extLst>
          </p:cNvPr>
          <p:cNvSpPr txBox="1"/>
          <p:nvPr/>
        </p:nvSpPr>
        <p:spPr>
          <a:xfrm>
            <a:off x="8325756" y="498929"/>
            <a:ext cx="2871235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366 Matching Candidates</a:t>
            </a:r>
            <a:endParaRPr lang="en-US" sz="2000" b="1" dirty="0">
              <a:solidFill>
                <a:srgbClr val="606060"/>
              </a:solidFill>
              <a:cs typeface="Calibri"/>
            </a:endParaRPr>
          </a:p>
          <a:p>
            <a:r>
              <a:rPr lang="en-US" sz="2000" b="1" dirty="0">
                <a:solidFill>
                  <a:srgbClr val="1313FF"/>
                </a:solidFill>
              </a:rPr>
              <a:t>168 RANSAC Candidates</a:t>
            </a:r>
            <a:r>
              <a:rPr lang="en-US" sz="2000" b="1" dirty="0">
                <a:solidFill>
                  <a:srgbClr val="1313FF"/>
                </a:solidFill>
                <a:cs typeface="Calibri"/>
              </a:rPr>
              <a:t> 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6 RANSAC Successes</a:t>
            </a:r>
            <a:endParaRPr lang="en-US" dirty="0" err="1"/>
          </a:p>
          <a:p>
            <a:r>
              <a:rPr lang="en-US" sz="2000" b="1" dirty="0">
                <a:solidFill>
                  <a:srgbClr val="92D050"/>
                </a:solidFill>
              </a:rPr>
              <a:t>2 Correct Hits</a:t>
            </a:r>
            <a:endParaRPr lang="en-US" sz="2000" b="1" dirty="0">
              <a:solidFill>
                <a:srgbClr val="92D050"/>
              </a:solidFill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27121-7CE1-4818-BA4E-2D64A3DD393F}"/>
              </a:ext>
            </a:extLst>
          </p:cNvPr>
          <p:cNvGrpSpPr/>
          <p:nvPr/>
        </p:nvGrpSpPr>
        <p:grpSpPr>
          <a:xfrm>
            <a:off x="7281668" y="2187140"/>
            <a:ext cx="4768558" cy="3079461"/>
            <a:chOff x="7304272" y="2359910"/>
            <a:chExt cx="4768558" cy="3079461"/>
          </a:xfrm>
        </p:grpSpPr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9969684F-C1E9-4B63-AEEE-0DA8059EB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11" t="15536" r="3547" b="21919"/>
            <a:stretch/>
          </p:blipFill>
          <p:spPr>
            <a:xfrm>
              <a:off x="7304272" y="2359910"/>
              <a:ext cx="4768558" cy="307946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A61C02-9621-46F8-B733-DD1524BAF8EE}"/>
                </a:ext>
              </a:extLst>
            </p:cNvPr>
            <p:cNvSpPr/>
            <p:nvPr/>
          </p:nvSpPr>
          <p:spPr>
            <a:xfrm>
              <a:off x="7999286" y="3899640"/>
              <a:ext cx="652939" cy="614779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AD45FD-1304-42CF-8A0E-9EB1ED9AFC69}"/>
                </a:ext>
              </a:extLst>
            </p:cNvPr>
            <p:cNvSpPr/>
            <p:nvPr/>
          </p:nvSpPr>
          <p:spPr>
            <a:xfrm>
              <a:off x="9203737" y="2814221"/>
              <a:ext cx="652939" cy="614779"/>
            </a:xfrm>
            <a:prstGeom prst="ellipse">
              <a:avLst/>
            </a:prstGeom>
            <a:noFill/>
            <a:ln w="57150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16E052-1954-4FBE-93CD-75E3651C143E}"/>
                </a:ext>
              </a:extLst>
            </p:cNvPr>
            <p:cNvSpPr/>
            <p:nvPr/>
          </p:nvSpPr>
          <p:spPr>
            <a:xfrm>
              <a:off x="10097216" y="2744350"/>
              <a:ext cx="652939" cy="614779"/>
            </a:xfrm>
            <a:prstGeom prst="ellipse">
              <a:avLst/>
            </a:prstGeom>
            <a:noFill/>
            <a:ln w="57150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61CF05-C544-41AB-9F24-A1D704152A2C}"/>
              </a:ext>
            </a:extLst>
          </p:cNvPr>
          <p:cNvGrpSpPr/>
          <p:nvPr/>
        </p:nvGrpSpPr>
        <p:grpSpPr>
          <a:xfrm>
            <a:off x="6931551" y="2711492"/>
            <a:ext cx="5142688" cy="2372197"/>
            <a:chOff x="6931551" y="2711492"/>
            <a:chExt cx="5142688" cy="2372197"/>
          </a:xfrm>
        </p:grpSpPr>
        <p:sp>
          <p:nvSpPr>
            <p:cNvPr id="15" name="Textfeld 7">
              <a:extLst>
                <a:ext uri="{FF2B5EF4-FFF2-40B4-BE49-F238E27FC236}">
                  <a16:creationId xmlns:a16="http://schemas.microsoft.com/office/drawing/2014/main" id="{04BD7087-D309-45D7-B8ED-888242CBA489}"/>
                </a:ext>
              </a:extLst>
            </p:cNvPr>
            <p:cNvSpPr txBox="1"/>
            <p:nvPr/>
          </p:nvSpPr>
          <p:spPr>
            <a:xfrm>
              <a:off x="6931551" y="4429664"/>
              <a:ext cx="2743200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/>
                <a:t>51%</a:t>
              </a:r>
              <a:r>
                <a:rPr lang="de-DE" dirty="0">
                  <a:cs typeface="Calibri"/>
                </a:rPr>
                <a:t> (19%)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45B583D-019E-4680-A969-4EAC8857C5C7}"/>
                </a:ext>
              </a:extLst>
            </p:cNvPr>
            <p:cNvSpPr txBox="1"/>
            <p:nvPr/>
          </p:nvSpPr>
          <p:spPr>
            <a:xfrm>
              <a:off x="8183267" y="3338205"/>
              <a:ext cx="2743200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>
                  <a:cs typeface="Calibri"/>
                </a:rPr>
                <a:t>37% (0%)</a:t>
              </a:r>
            </a:p>
          </p:txBody>
        </p:sp>
        <p:sp>
          <p:nvSpPr>
            <p:cNvPr id="16" name="Textfeld 7">
              <a:extLst>
                <a:ext uri="{FF2B5EF4-FFF2-40B4-BE49-F238E27FC236}">
                  <a16:creationId xmlns:a16="http://schemas.microsoft.com/office/drawing/2014/main" id="{240DD7F8-E117-4615-97D7-2FB9092B8A75}"/>
                </a:ext>
              </a:extLst>
            </p:cNvPr>
            <p:cNvSpPr txBox="1"/>
            <p:nvPr/>
          </p:nvSpPr>
          <p:spPr>
            <a:xfrm>
              <a:off x="10676593" y="2711492"/>
              <a:ext cx="1257472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>
                  <a:cs typeface="Calibri"/>
                </a:rPr>
                <a:t>16 % (1%)</a:t>
              </a:r>
            </a:p>
          </p:txBody>
        </p:sp>
        <p:sp>
          <p:nvSpPr>
            <p:cNvPr id="17" name="Textfeld 7">
              <a:extLst>
                <a:ext uri="{FF2B5EF4-FFF2-40B4-BE49-F238E27FC236}">
                  <a16:creationId xmlns:a16="http://schemas.microsoft.com/office/drawing/2014/main" id="{B75E7BD1-AD4D-4EBA-8875-5678709455F4}"/>
                </a:ext>
              </a:extLst>
            </p:cNvPr>
            <p:cNvSpPr txBox="1"/>
            <p:nvPr/>
          </p:nvSpPr>
          <p:spPr>
            <a:xfrm>
              <a:off x="9331039" y="4437358"/>
              <a:ext cx="2743200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Inlier-Ratio</a:t>
              </a:r>
            </a:p>
            <a:p>
              <a:pPr algn="ctr"/>
              <a:r>
                <a:rPr lang="en-US" dirty="0">
                  <a:cs typeface="Calibri"/>
                </a:rPr>
                <a:t>permissive (strict)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A42B57F3-50B5-496A-AAF0-362A6472E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41" r="6480"/>
          <a:stretch/>
        </p:blipFill>
        <p:spPr>
          <a:xfrm>
            <a:off x="-117" y="1114303"/>
            <a:ext cx="8212752" cy="5645549"/>
          </a:xfr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FC761F68-A13F-429B-BCFE-7487DC5E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2" t="4613" r="15031" b="7205"/>
          <a:stretch/>
        </p:blipFill>
        <p:spPr>
          <a:xfrm>
            <a:off x="7955599" y="621253"/>
            <a:ext cx="3877743" cy="2658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D0EC96D-57A9-406D-904F-C30FD130A502}"/>
              </a:ext>
            </a:extLst>
          </p:cNvPr>
          <p:cNvSpPr/>
          <p:nvPr/>
        </p:nvSpPr>
        <p:spPr>
          <a:xfrm>
            <a:off x="5257798" y="2436585"/>
            <a:ext cx="1123044" cy="905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11055B2-2DE9-444C-B23D-A8A227DAA2B3}"/>
              </a:ext>
            </a:extLst>
          </p:cNvPr>
          <p:cNvCxnSpPr/>
          <p:nvPr/>
        </p:nvCxnSpPr>
        <p:spPr>
          <a:xfrm flipV="1">
            <a:off x="6344680" y="2153700"/>
            <a:ext cx="1694543" cy="60053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65F064C-BDEC-4619-9132-0981390574A2}"/>
              </a:ext>
            </a:extLst>
          </p:cNvPr>
          <p:cNvSpPr txBox="1"/>
          <p:nvPr/>
        </p:nvSpPr>
        <p:spPr>
          <a:xfrm>
            <a:off x="8924470" y="3690256"/>
            <a:ext cx="246198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dirty="0"/>
              <a:t>Allignment correct </a:t>
            </a:r>
            <a:r>
              <a:rPr lang="de-DE" sz="2000">
                <a:cs typeface="Calibri"/>
              </a:rPr>
              <a:t>with +-0.5mm margin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969794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14" y="5566170"/>
            <a:ext cx="9058056" cy="1096331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Further (untested) ideas for improvement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642773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2344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Karte, Text, Tier enthält.&#10;&#10;Mit sehr hoher Zuverlässigkeit generierte Beschreibung">
            <a:extLst>
              <a:ext uri="{FF2B5EF4-FFF2-40B4-BE49-F238E27FC236}">
                <a16:creationId xmlns:a16="http://schemas.microsoft.com/office/drawing/2014/main" id="{51F96604-B011-4DA6-AC94-E2758F1D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5B8F36-D30D-4E63-AB5B-848F8885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Update: Rendering Camera View from Mesh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9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Approach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41466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151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4C790-FBDB-4BDB-B892-DAD6781C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Results</a:t>
            </a:r>
            <a:r>
              <a:rPr lang="de-DE" dirty="0">
                <a:cs typeface="Calibri Light"/>
              </a:rPr>
              <a:t> (1. Experiment)</a:t>
            </a:r>
            <a:endParaRPr lang="de-DE" dirty="0" err="1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99EA2A-6302-4C5B-BAFB-49727A092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71946"/>
              </p:ext>
            </p:extLst>
          </p:nvPr>
        </p:nvGraphicFramePr>
        <p:xfrm>
          <a:off x="2285999" y="2739571"/>
          <a:ext cx="7625515" cy="22250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5785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941284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2028446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Best so far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56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19.1 %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3829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Render, tuned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24.4 %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80984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Ground truth alignment, best so far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57.4 %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9465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Ground truth alignment, render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70.2 %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08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9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14226-FB28-42F3-A7DE-B0E9D352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Results</a:t>
            </a:r>
            <a:r>
              <a:rPr lang="de-DE" dirty="0">
                <a:cs typeface="Calibri Light"/>
              </a:rPr>
              <a:t> (Whole Model)</a:t>
            </a:r>
            <a:endParaRPr lang="de-DE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6709C51-96A2-4415-84DA-9B7BA9EC4246}"/>
              </a:ext>
            </a:extLst>
          </p:cNvPr>
          <p:cNvSpPr txBox="1"/>
          <p:nvPr/>
        </p:nvSpPr>
        <p:spPr>
          <a:xfrm>
            <a:off x="6555919" y="3343810"/>
            <a:ext cx="2741391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42 Matching Candidates</a:t>
            </a:r>
            <a:endParaRPr lang="en-US" sz="2000" b="1" dirty="0">
              <a:solidFill>
                <a:srgbClr val="606060"/>
              </a:solidFill>
              <a:cs typeface="Calibri"/>
            </a:endParaRPr>
          </a:p>
          <a:p>
            <a:r>
              <a:rPr lang="en-US" sz="2000" b="1" dirty="0">
                <a:solidFill>
                  <a:srgbClr val="1313FF"/>
                </a:solidFill>
              </a:rPr>
              <a:t>36 RANSAC Candidates</a:t>
            </a:r>
            <a:r>
              <a:rPr lang="en-US" sz="2000" b="1" dirty="0">
                <a:solidFill>
                  <a:srgbClr val="1313FF"/>
                </a:solidFill>
                <a:cs typeface="Calibri"/>
              </a:rPr>
              <a:t> 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2 RANSAC Successes</a:t>
            </a:r>
            <a:endParaRPr lang="en-US" dirty="0" err="1"/>
          </a:p>
          <a:p>
            <a:r>
              <a:rPr lang="en-US" sz="2000" b="1" dirty="0">
                <a:solidFill>
                  <a:srgbClr val="92D050"/>
                </a:solidFill>
              </a:rPr>
              <a:t>2 Correct Hits</a:t>
            </a:r>
            <a:endParaRPr lang="en-US" sz="2000" b="1" dirty="0">
              <a:solidFill>
                <a:srgbClr val="92D050"/>
              </a:solidFill>
              <a:cs typeface="Calibri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0706F57-F96F-4CD7-9B05-A2628E40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61" y="2168072"/>
            <a:ext cx="3956049" cy="3927928"/>
          </a:xfrm>
          <a:prstGeom prst="rect">
            <a:avLst/>
          </a:prstGeom>
        </p:spPr>
      </p:pic>
      <p:sp>
        <p:nvSpPr>
          <p:cNvPr id="9" name="Oval 19">
            <a:extLst>
              <a:ext uri="{FF2B5EF4-FFF2-40B4-BE49-F238E27FC236}">
                <a16:creationId xmlns:a16="http://schemas.microsoft.com/office/drawing/2014/main" id="{B1819B77-D9F4-4BCF-B2CF-D5DD31469671}"/>
              </a:ext>
            </a:extLst>
          </p:cNvPr>
          <p:cNvSpPr/>
          <p:nvPr/>
        </p:nvSpPr>
        <p:spPr>
          <a:xfrm>
            <a:off x="2599870" y="4495799"/>
            <a:ext cx="370115" cy="3429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Next steps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519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>
            <a:extLst>
              <a:ext uri="{FF2B5EF4-FFF2-40B4-BE49-F238E27FC236}">
                <a16:creationId xmlns:a16="http://schemas.microsoft.com/office/drawing/2014/main" id="{44E0FFFA-B63F-472F-B5E7-FB4D9A2B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83" y="4217176"/>
            <a:ext cx="2743199" cy="1526080"/>
          </a:xfrm>
          <a:prstGeom prst="rect">
            <a:avLst/>
          </a:prstGeom>
        </p:spPr>
      </p:pic>
      <p:pic>
        <p:nvPicPr>
          <p:cNvPr id="27" name="Picture 28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8655FFF-3C1A-48FD-8FC0-7C8C5675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03" y="4199031"/>
            <a:ext cx="2743200" cy="1526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Stereo-Image to 2.5D Point Cloud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3318327" y="331832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Block</a:t>
            </a:r>
            <a:r>
              <a:rPr lang="en-US" dirty="0">
                <a:cs typeface="Calibri"/>
              </a:rPr>
              <a:t> Matching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578756" y="331832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Using</a:t>
            </a:r>
            <a:r>
              <a:rPr lang="en-US" dirty="0">
                <a:cs typeface="Calibri"/>
              </a:rPr>
              <a:t> camera parameters</a:t>
            </a:r>
          </a:p>
        </p:txBody>
      </p:sp>
      <p:pic>
        <p:nvPicPr>
          <p:cNvPr id="4" name="Picture 8" descr="A piece of cake covered in snow&#10;&#10;Description generated with high confidence">
            <a:extLst>
              <a:ext uri="{FF2B5EF4-FFF2-40B4-BE49-F238E27FC236}">
                <a16:creationId xmlns:a16="http://schemas.microsoft.com/office/drawing/2014/main" id="{3E7CF936-F29F-49FB-9261-61CAC83F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8" y="4330387"/>
            <a:ext cx="2217057" cy="1254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8743039" y="3118755"/>
            <a:ext cx="2861128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Disparity to Depth, </a:t>
            </a:r>
          </a:p>
          <a:p>
            <a:pPr algn="ctr"/>
            <a:r>
              <a:rPr lang="en-US" dirty="0">
                <a:cs typeface="Calibri"/>
              </a:rPr>
              <a:t>Perspective – Orthographic, </a:t>
            </a:r>
          </a:p>
          <a:p>
            <a:pPr algn="ctr"/>
            <a:r>
              <a:rPr lang="en-US" dirty="0">
                <a:cs typeface="Calibri"/>
              </a:rPr>
              <a:t>Downsample</a:t>
            </a:r>
          </a:p>
        </p:txBody>
      </p:sp>
      <p:graphicFrame>
        <p:nvGraphicFramePr>
          <p:cNvPr id="15" name="Diagram 11">
            <a:extLst>
              <a:ext uri="{FF2B5EF4-FFF2-40B4-BE49-F238E27FC236}">
                <a16:creationId xmlns:a16="http://schemas.microsoft.com/office/drawing/2014/main" id="{C923F846-01F7-4255-81BC-2F864A99A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974600"/>
              </p:ext>
            </p:extLst>
          </p:nvPr>
        </p:nvGraphicFramePr>
        <p:xfrm>
          <a:off x="810986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Arrow: Right 23">
            <a:extLst>
              <a:ext uri="{FF2B5EF4-FFF2-40B4-BE49-F238E27FC236}">
                <a16:creationId xmlns:a16="http://schemas.microsoft.com/office/drawing/2014/main" id="{B52B076A-9860-4491-B59D-B5D9BDB2289B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EC66B18-DE1E-4E73-A981-60C89C426BAC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18CEF3B-C0BB-406E-AFD4-85EAC894ABF9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0" descr="A close up of food&#10;&#10;Description generated with high confidence">
            <a:extLst>
              <a:ext uri="{FF2B5EF4-FFF2-40B4-BE49-F238E27FC236}">
                <a16:creationId xmlns:a16="http://schemas.microsoft.com/office/drawing/2014/main" id="{295FE562-8B7C-43B0-8458-363187867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5" y="4241864"/>
            <a:ext cx="2226130" cy="13587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52C5C3E-A571-4275-8A71-C9319A7B8AE1}"/>
              </a:ext>
            </a:extLst>
          </p:cNvPr>
          <p:cNvSpPr txBox="1"/>
          <p:nvPr/>
        </p:nvSpPr>
        <p:spPr>
          <a:xfrm>
            <a:off x="6103255" y="325482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Grayscale</a:t>
            </a:r>
            <a:r>
              <a:rPr lang="en-US">
                <a:cs typeface="Calibri"/>
              </a:rPr>
              <a:t> Small Region</a:t>
            </a:r>
          </a:p>
          <a:p>
            <a:pPr algn="ctr"/>
            <a:r>
              <a:rPr lang="en-US">
                <a:cs typeface="Calibri"/>
              </a:rPr>
              <a:t>Removal</a:t>
            </a:r>
            <a:endParaRPr lang="en-US" dirty="0"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0360AD-C0FC-4E0F-B841-F4BF6CB7D766}"/>
              </a:ext>
            </a:extLst>
          </p:cNvPr>
          <p:cNvSpPr/>
          <p:nvPr/>
        </p:nvSpPr>
        <p:spPr>
          <a:xfrm>
            <a:off x="3148438" y="1453241"/>
            <a:ext cx="8510160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599455-2A0D-4E76-BBB9-DCDC65E0B4E9}"/>
              </a:ext>
            </a:extLst>
          </p:cNvPr>
          <p:cNvSpPr/>
          <p:nvPr/>
        </p:nvSpPr>
        <p:spPr>
          <a:xfrm>
            <a:off x="5847441" y="1401431"/>
            <a:ext cx="5985865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C4ABC-6D98-4C6D-B13F-894635E9F2D5}"/>
              </a:ext>
            </a:extLst>
          </p:cNvPr>
          <p:cNvSpPr/>
          <p:nvPr/>
        </p:nvSpPr>
        <p:spPr>
          <a:xfrm>
            <a:off x="8672937" y="1271284"/>
            <a:ext cx="3374455" cy="44998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5342-FAD1-4E32-A0A5-8238EE8C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73" y="365125"/>
            <a:ext cx="10515600" cy="1325563"/>
          </a:xfrm>
        </p:spPr>
        <p:txBody>
          <a:bodyPr/>
          <a:lstStyle/>
          <a:p>
            <a:r>
              <a:rPr lang="en-US" dirty="0"/>
              <a:t>Point Covariance Matrix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A04522-B7E8-42FF-81A0-EB114984F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10" y="4386883"/>
            <a:ext cx="8235519" cy="1753369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564F052-94A9-45F6-8B87-4EE59497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6132" y="2258046"/>
            <a:ext cx="5608953" cy="1126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DBF08-252C-46DF-8ABA-B731DD59D295}"/>
              </a:ext>
            </a:extLst>
          </p:cNvPr>
          <p:cNvSpPr txBox="1"/>
          <p:nvPr/>
        </p:nvSpPr>
        <p:spPr>
          <a:xfrm>
            <a:off x="1345510" y="2452113"/>
            <a:ext cx="129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unweighted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A5C30-E26B-4739-A3D3-4773998FB512}"/>
              </a:ext>
            </a:extLst>
          </p:cNvPr>
          <p:cNvSpPr txBox="1"/>
          <p:nvPr/>
        </p:nvSpPr>
        <p:spPr>
          <a:xfrm>
            <a:off x="1345509" y="4795263"/>
            <a:ext cx="10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95D22-29B8-4CBA-891F-A7BF0D54018B}"/>
              </a:ext>
            </a:extLst>
          </p:cNvPr>
          <p:cNvSpPr txBox="1"/>
          <p:nvPr/>
        </p:nvSpPr>
        <p:spPr>
          <a:xfrm>
            <a:off x="9700592" y="6308209"/>
            <a:ext cx="218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Tombari</a:t>
            </a:r>
            <a:r>
              <a:rPr lang="en-US"/>
              <a:t> et </a:t>
            </a:r>
            <a:r>
              <a:rPr lang="en-US" dirty="0"/>
              <a:t>al</a:t>
            </a:r>
            <a:r>
              <a:rPr lang="en-US"/>
              <a:t>., 2010]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55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D9DD-1F28-46DE-8BC3-B39494BB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Estimating the 3D rigid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1A5AD-C6EF-48E1-B04B-E81BF4C6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1623362"/>
            <a:ext cx="2502546" cy="118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59142-1075-4E66-8F02-C02EE4E3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0" y="5216848"/>
            <a:ext cx="2886075" cy="890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1C6F2-8215-41F4-AD2E-16230BE2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824" y="4412498"/>
            <a:ext cx="2209799" cy="8043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5BA-F458-42D8-A3F8-89B1F40797FB}"/>
              </a:ext>
            </a:extLst>
          </p:cNvPr>
          <p:cNvGrpSpPr>
            <a:grpSpLocks noChangeAspect="1"/>
          </p:cNvGrpSpPr>
          <p:nvPr/>
        </p:nvGrpSpPr>
        <p:grpSpPr>
          <a:xfrm>
            <a:off x="5627619" y="2806724"/>
            <a:ext cx="1935862" cy="1188720"/>
            <a:chOff x="4589653" y="3140627"/>
            <a:chExt cx="2354071" cy="14873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60356B-3D4F-4FCD-80E3-46A6CC140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712" y="3624752"/>
              <a:ext cx="1351012" cy="5252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6393F-EDFD-411B-97F6-F603CA90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7991"/>
            <a:stretch/>
          </p:blipFill>
          <p:spPr>
            <a:xfrm>
              <a:off x="4589653" y="3140627"/>
              <a:ext cx="1003059" cy="148739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794C4B-B4F0-44AD-8120-F0AFD34232BF}"/>
              </a:ext>
            </a:extLst>
          </p:cNvPr>
          <p:cNvSpPr txBox="1"/>
          <p:nvPr/>
        </p:nvSpPr>
        <p:spPr>
          <a:xfrm>
            <a:off x="1552575" y="3216418"/>
            <a:ext cx="296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Singular value Decomposition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E369AE-25B9-4552-B176-C9E33A5324C5}"/>
              </a:ext>
            </a:extLst>
          </p:cNvPr>
          <p:cNvSpPr txBox="1"/>
          <p:nvPr/>
        </p:nvSpPr>
        <p:spPr>
          <a:xfrm>
            <a:off x="1657350" y="2020338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centered point sets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36FBE4-7F48-42AA-A1AF-505748B58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4239" y="2354783"/>
            <a:ext cx="671252" cy="3179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38F9EB-6742-4C6A-9FB2-AB190DA70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9828" y="2389670"/>
            <a:ext cx="777241" cy="3179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2E564-80E7-49C3-B9F7-8ED127EBF48C}"/>
              </a:ext>
            </a:extLst>
          </p:cNvPr>
          <p:cNvSpPr txBox="1"/>
          <p:nvPr/>
        </p:nvSpPr>
        <p:spPr>
          <a:xfrm>
            <a:off x="2559547" y="2329098"/>
            <a:ext cx="67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E3478D-D5B9-4DA9-B3AF-D8D96E58DD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574"/>
          <a:stretch/>
        </p:blipFill>
        <p:spPr>
          <a:xfrm>
            <a:off x="6040050" y="5110119"/>
            <a:ext cx="5584141" cy="890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11DB0B-5788-4590-B169-56B28D33BA55}"/>
              </a:ext>
            </a:extLst>
          </p:cNvPr>
          <p:cNvSpPr txBox="1"/>
          <p:nvPr/>
        </p:nvSpPr>
        <p:spPr>
          <a:xfrm>
            <a:off x="8272201" y="4630007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Minimizes this: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8FE09F-A54A-4DBC-BF32-3803BF3BA2A7}"/>
              </a:ext>
            </a:extLst>
          </p:cNvPr>
          <p:cNvSpPr/>
          <p:nvPr/>
        </p:nvSpPr>
        <p:spPr>
          <a:xfrm>
            <a:off x="1195316" y="4247149"/>
            <a:ext cx="3324225" cy="218757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02AB00-1598-45B5-9C85-A417B4AA17CF}"/>
              </a:ext>
            </a:extLst>
          </p:cNvPr>
          <p:cNvSpPr txBox="1"/>
          <p:nvPr/>
        </p:nvSpPr>
        <p:spPr>
          <a:xfrm>
            <a:off x="9700592" y="6308209"/>
            <a:ext cx="20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[Eggert et al., 1997]</a:t>
            </a:r>
          </a:p>
        </p:txBody>
      </p:sp>
    </p:spTree>
    <p:extLst>
      <p:ext uri="{BB962C8B-B14F-4D97-AF65-F5344CB8AC3E}">
        <p14:creationId xmlns:p14="http://schemas.microsoft.com/office/powerpoint/2010/main" val="245004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63FE-6B3E-4D37-B021-77FB4894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Registration: First Experiment Setup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D464-C3C3-4DD2-BF6A-864085E7F0C5}"/>
              </a:ext>
            </a:extLst>
          </p:cNvPr>
          <p:cNvSpPr txBox="1"/>
          <p:nvPr/>
        </p:nvSpPr>
        <p:spPr>
          <a:xfrm>
            <a:off x="914398" y="4796972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3D Correct </a:t>
            </a:r>
            <a:r>
              <a:rPr lang="en-US" b="1">
                <a:cs typeface="Calibri"/>
              </a:rPr>
              <a:t>Crop</a:t>
            </a: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834B7-444A-4B20-A3FF-BB49E083E2D3}"/>
              </a:ext>
            </a:extLst>
          </p:cNvPr>
          <p:cNvSpPr txBox="1"/>
          <p:nvPr/>
        </p:nvSpPr>
        <p:spPr>
          <a:xfrm>
            <a:off x="4452255" y="476068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3D Random Crop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078D0-E602-49B1-82B3-06A553D96247}"/>
              </a:ext>
            </a:extLst>
          </p:cNvPr>
          <p:cNvSpPr txBox="1"/>
          <p:nvPr/>
        </p:nvSpPr>
        <p:spPr>
          <a:xfrm>
            <a:off x="8108039" y="464275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 2.5D Query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54048-38B8-49AA-B8E1-877B9FEF0BAA}"/>
              </a:ext>
            </a:extLst>
          </p:cNvPr>
          <p:cNvSpPr txBox="1"/>
          <p:nvPr/>
        </p:nvSpPr>
        <p:spPr>
          <a:xfrm>
            <a:off x="914399" y="5377543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/>
              <a:t>Contains</a:t>
            </a:r>
            <a:r>
              <a:rPr lang="en-US">
                <a:cs typeface="Calibri"/>
              </a:rPr>
              <a:t> Query Surfaces</a:t>
            </a:r>
          </a:p>
          <a:p>
            <a:pPr marL="285750" indent="-285750" algn="ctr">
              <a:buFont typeface="Arial"/>
              <a:buChar char="•"/>
            </a:pPr>
            <a:r>
              <a:rPr lang="en-US">
                <a:cs typeface="Calibri"/>
              </a:rPr>
              <a:t>Contains 90% "Clutter"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8F50CA-3F81-4F08-9140-91DE7AE9C07D}"/>
              </a:ext>
            </a:extLst>
          </p:cNvPr>
          <p:cNvSpPr txBox="1"/>
          <p:nvPr/>
        </p:nvSpPr>
        <p:spPr>
          <a:xfrm>
            <a:off x="4089399" y="5377545"/>
            <a:ext cx="346891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/>
              <a:t>Similar</a:t>
            </a:r>
            <a:r>
              <a:rPr lang="en-US">
                <a:cs typeface="Calibri"/>
              </a:rPr>
              <a:t> statistics to correct crop</a:t>
            </a:r>
          </a:p>
          <a:p>
            <a:pPr marL="285750" indent="-285750" algn="ctr">
              <a:buFont typeface="Arial"/>
              <a:buChar char="•"/>
            </a:pPr>
            <a:r>
              <a:rPr lang="en-US">
                <a:cs typeface="Calibri"/>
              </a:rPr>
              <a:t>Does not contain any query surfaces</a:t>
            </a:r>
            <a:endParaRPr lang="en-US"/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ACED6-BC93-4E74-8B91-8C49F82A6C2A}"/>
              </a:ext>
            </a:extLst>
          </p:cNvPr>
          <p:cNvSpPr txBox="1"/>
          <p:nvPr/>
        </p:nvSpPr>
        <p:spPr>
          <a:xfrm>
            <a:off x="8108045" y="5377546"/>
            <a:ext cx="2743200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/>
              <a:t>Downsampled to match point</a:t>
            </a:r>
            <a:r>
              <a:rPr lang="en-US" dirty="0">
                <a:cs typeface="Calibri"/>
              </a:rPr>
              <a:t> density of 3D model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87C007B-EF0D-4CE9-BBED-F5668E6B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1562884"/>
            <a:ext cx="3396342" cy="2924876"/>
          </a:xfrm>
          <a:prstGeom prst="rect">
            <a:avLst/>
          </a:prstGeom>
        </p:spPr>
      </p:pic>
      <p:pic>
        <p:nvPicPr>
          <p:cNvPr id="7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0D13D7A2-5092-4793-A66F-D21DECF6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3" b="5837"/>
          <a:stretch/>
        </p:blipFill>
        <p:spPr>
          <a:xfrm>
            <a:off x="4171043" y="1608327"/>
            <a:ext cx="3305645" cy="2856492"/>
          </a:xfrm>
          <a:prstGeom prst="rect">
            <a:avLst/>
          </a:prstGeom>
        </p:spPr>
      </p:pic>
      <p:pic>
        <p:nvPicPr>
          <p:cNvPr id="16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id="{BC97E51C-A09A-4F2F-B71C-B4ADA1311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253582"/>
            <a:ext cx="2543628" cy="15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3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Approach: Local 3D Descriptor Matching</a:t>
            </a:r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CFF492CB-3E5E-46CA-BB60-D01CD8A8E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150462"/>
              </p:ext>
            </p:extLst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3300184" y="3390900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Spherical</a:t>
            </a:r>
            <a:r>
              <a:rPr lang="en-US">
                <a:cs typeface="Calibri"/>
              </a:rPr>
              <a:t> Support, </a:t>
            </a:r>
          </a:p>
          <a:p>
            <a:pPr algn="ctr"/>
            <a:r>
              <a:rPr lang="en-US">
                <a:cs typeface="Calibri"/>
              </a:rPr>
              <a:t>23-fold overlap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270327" y="3327399"/>
            <a:ext cx="296091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Random Uniform</a:t>
            </a:r>
            <a:r>
              <a:rPr lang="en-US" dirty="0">
                <a:cs typeface="Calibri"/>
              </a:rPr>
              <a:t> Sampling,</a:t>
            </a:r>
          </a:p>
          <a:p>
            <a:pPr algn="ctr"/>
            <a:r>
              <a:rPr lang="en-US" dirty="0">
                <a:cs typeface="Calibri"/>
              </a:rPr>
              <a:t>Quality Check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A172DE-8AD8-48E1-9E25-CF8EA5BC1898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736B3D-A4B7-4E3F-8F7A-6969CF4CEC09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6203039" y="3390898"/>
            <a:ext cx="257084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Histogram of Spatial Point Distribution 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D503A8C-6614-4163-8C8D-CC23583305CF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2B949-C1A4-44AD-A53B-08A98CC90898}"/>
              </a:ext>
            </a:extLst>
          </p:cNvPr>
          <p:cNvSpPr txBox="1"/>
          <p:nvPr/>
        </p:nvSpPr>
        <p:spPr>
          <a:xfrm>
            <a:off x="8915397" y="3327399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"L0.6"-distance</a:t>
            </a:r>
            <a:r>
              <a:rPr lang="en-US" dirty="0">
                <a:cs typeface="Calibri"/>
              </a:rPr>
              <a:t>,</a:t>
            </a:r>
            <a:endParaRPr lang="en-US" dirty="0"/>
          </a:p>
          <a:p>
            <a:pPr algn="ctr"/>
            <a:r>
              <a:rPr lang="en-US" dirty="0">
                <a:cs typeface="Calibri"/>
              </a:rPr>
              <a:t>Custom normalization,</a:t>
            </a:r>
          </a:p>
          <a:p>
            <a:pPr algn="ctr"/>
            <a:r>
              <a:rPr lang="en-US" dirty="0">
                <a:cs typeface="Calibri"/>
              </a:rPr>
              <a:t>SIFT matching method</a:t>
            </a:r>
          </a:p>
        </p:txBody>
      </p:sp>
      <p:pic>
        <p:nvPicPr>
          <p:cNvPr id="3" name="Picture 7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7AE60CA6-DE4B-4939-B685-D710EF80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71" y="4423503"/>
            <a:ext cx="2117271" cy="1748421"/>
          </a:xfrm>
          <a:prstGeom prst="rect">
            <a:avLst/>
          </a:prstGeom>
        </p:spPr>
      </p:pic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4832F9-C39E-4F23-8228-E3969CBDD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7257" y="4462329"/>
            <a:ext cx="2126343" cy="1797771"/>
          </a:xfrm>
          <a:prstGeom prst="rect">
            <a:avLst/>
          </a:prstGeom>
        </p:spPr>
      </p:pic>
      <p:pic>
        <p:nvPicPr>
          <p:cNvPr id="21" name="Picture 21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939FA92-3DC7-4347-937C-E4A6FB839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401" y="4325337"/>
            <a:ext cx="2307772" cy="1935685"/>
          </a:xfrm>
          <a:prstGeom prst="rect">
            <a:avLst/>
          </a:prstGeom>
        </p:spPr>
      </p:pic>
      <p:pic>
        <p:nvPicPr>
          <p:cNvPr id="4" name="Picture 7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FF145784-8502-4385-8C9C-F450C9231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186" y="4261419"/>
            <a:ext cx="2298700" cy="2000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7A856C-2705-4B01-9CEA-8524F1F0544F}"/>
              </a:ext>
            </a:extLst>
          </p:cNvPr>
          <p:cNvSpPr/>
          <p:nvPr/>
        </p:nvSpPr>
        <p:spPr>
          <a:xfrm>
            <a:off x="3148438" y="1453240"/>
            <a:ext cx="8510160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740A6D-2623-4C54-A3EB-1B6F0DBB1D4B}"/>
              </a:ext>
            </a:extLst>
          </p:cNvPr>
          <p:cNvSpPr/>
          <p:nvPr/>
        </p:nvSpPr>
        <p:spPr>
          <a:xfrm>
            <a:off x="5847441" y="1401430"/>
            <a:ext cx="5985865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426C4-0360-49A8-B3DA-DD1DBA777136}"/>
              </a:ext>
            </a:extLst>
          </p:cNvPr>
          <p:cNvSpPr/>
          <p:nvPr/>
        </p:nvSpPr>
        <p:spPr>
          <a:xfrm>
            <a:off x="8672937" y="1271283"/>
            <a:ext cx="3374455" cy="522156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93D4138D-766D-4777-B380-295A4AE35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" t="9397" r="65538" b="9876"/>
          <a:stretch/>
        </p:blipFill>
        <p:spPr>
          <a:xfrm>
            <a:off x="658791" y="4323901"/>
            <a:ext cx="3218688" cy="2011680"/>
          </a:xfrm>
          <a:prstGeom prst="rect">
            <a:avLst/>
          </a:prstGeom>
        </p:spPr>
      </p:pic>
      <p:pic>
        <p:nvPicPr>
          <p:cNvPr id="15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2E90C888-4C9A-49F9-BF89-D80E991C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6" t="12277" r="31858" b="7300"/>
          <a:stretch/>
        </p:blipFill>
        <p:spPr>
          <a:xfrm>
            <a:off x="4486656" y="4323901"/>
            <a:ext cx="3218688" cy="2011680"/>
          </a:xfrm>
          <a:prstGeom prst="rect">
            <a:avLst/>
          </a:prstGeom>
        </p:spPr>
      </p:pic>
      <p:pic>
        <p:nvPicPr>
          <p:cNvPr id="19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BF2E17DD-D89B-49FC-8E5A-B198D7B8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35" t="15514" r="-118" b="11553"/>
          <a:stretch/>
        </p:blipFill>
        <p:spPr>
          <a:xfrm>
            <a:off x="8314521" y="4323901"/>
            <a:ext cx="3218688" cy="2011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Sampling unique &amp; information rich keypoints</a:t>
            </a:r>
            <a:endParaRPr lang="en-US"/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CFF492CB-3E5E-46CA-BB60-D01CD8A8E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494822"/>
              </p:ext>
            </p:extLst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4733470" y="3436257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Nmin</a:t>
            </a:r>
            <a:r>
              <a:rPr lang="en-US" dirty="0">
                <a:cs typeface="Calibri"/>
              </a:rPr>
              <a:t> &lt; N &lt; </a:t>
            </a:r>
            <a:r>
              <a:rPr lang="en-US" dirty="0" err="1">
                <a:cs typeface="Calibri"/>
              </a:rPr>
              <a:t>Nmax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841827" y="3436256"/>
            <a:ext cx="296091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Random Uniformly</a:t>
            </a:r>
            <a:endParaRPr lang="en-US">
              <a:cs typeface="Calibri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A172DE-8AD8-48E1-9E25-CF8EA5BC1898}"/>
              </a:ext>
            </a:extLst>
          </p:cNvPr>
          <p:cNvSpPr/>
          <p:nvPr/>
        </p:nvSpPr>
        <p:spPr>
          <a:xfrm>
            <a:off x="4055580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736B3D-A4B7-4E3F-8F7A-6969CF4CEC09}"/>
              </a:ext>
            </a:extLst>
          </p:cNvPr>
          <p:cNvSpPr/>
          <p:nvPr/>
        </p:nvSpPr>
        <p:spPr>
          <a:xfrm>
            <a:off x="7802080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8625110" y="3300184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Ratio of Eigenvalues of Covariance Matrix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5A097-EA1C-44D2-B7DF-C4B7F8BA2318}"/>
              </a:ext>
            </a:extLst>
          </p:cNvPr>
          <p:cNvSpPr txBox="1"/>
          <p:nvPr/>
        </p:nvSpPr>
        <p:spPr>
          <a:xfrm>
            <a:off x="1059542" y="42799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247,626 pts</a:t>
            </a:r>
            <a:endParaRPr lang="en-US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02A36-B796-4176-80CD-83694344E3CB}"/>
              </a:ext>
            </a:extLst>
          </p:cNvPr>
          <p:cNvSpPr txBox="1"/>
          <p:nvPr/>
        </p:nvSpPr>
        <p:spPr>
          <a:xfrm>
            <a:off x="4833255" y="427989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61,001 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6E807-0FE6-4EA4-9FF1-AA0AEAEAFC63}"/>
              </a:ext>
            </a:extLst>
          </p:cNvPr>
          <p:cNvSpPr txBox="1"/>
          <p:nvPr/>
        </p:nvSpPr>
        <p:spPr>
          <a:xfrm>
            <a:off x="8625111" y="427989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21,313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 pts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7C75D-8C62-4033-B489-B21B8070BEB2}"/>
              </a:ext>
            </a:extLst>
          </p:cNvPr>
          <p:cNvSpPr/>
          <p:nvPr/>
        </p:nvSpPr>
        <p:spPr>
          <a:xfrm>
            <a:off x="4043329" y="1580069"/>
            <a:ext cx="7688482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F8A205-DB74-4721-B54F-F01EB473EEE9}"/>
              </a:ext>
            </a:extLst>
          </p:cNvPr>
          <p:cNvSpPr/>
          <p:nvPr/>
        </p:nvSpPr>
        <p:spPr>
          <a:xfrm>
            <a:off x="7778557" y="1528259"/>
            <a:ext cx="4127962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D8EF5-30FD-44CB-9709-A801F3BC2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EA2E0-8279-40D6-ADD7-8A07593D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EA2B6-9EB5-4FED-8C58-5CE9CB6C4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A79E2-58E4-4E6E-A1FD-2101DF967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F9EA3-F8EA-4795-AC2C-55BCB4A5A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71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Align to local RF for Rotation Invariance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F8C-F753-47B6-9778-A00DEA2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9190"/>
            <a:ext cx="35337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Find centroid</a:t>
            </a:r>
          </a:p>
          <a:p>
            <a:r>
              <a:rPr lang="en-US" sz="2400" dirty="0">
                <a:cs typeface="Calibri"/>
              </a:rPr>
              <a:t>Construct reference frame from eigenvectors of point covariance matrix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Determine signs of eigenvectors by counting point projections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1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71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Align to local RF for Rotation Invariance</a:t>
            </a:r>
            <a:endParaRPr lang="en-US" dirty="0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FE2F93E0-D340-4B4C-AB33-62F536D7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" t="5537" r="3417" b="9194"/>
          <a:stretch/>
        </p:blipFill>
        <p:spPr>
          <a:xfrm>
            <a:off x="2032789" y="4363976"/>
            <a:ext cx="9431627" cy="2187796"/>
          </a:xfrm>
          <a:prstGeom prst="rect">
            <a:avLst/>
          </a:prstGeom>
        </p:spPr>
      </p:pic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6604DA7-5BF6-4058-822D-FF60954D1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3" t="11748" r="3417" b="5652"/>
          <a:stretch/>
        </p:blipFill>
        <p:spPr>
          <a:xfrm>
            <a:off x="2032789" y="1545603"/>
            <a:ext cx="9431627" cy="2372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2AB28-2384-4BA9-9DF1-2B3014B68AF4}"/>
              </a:ext>
            </a:extLst>
          </p:cNvPr>
          <p:cNvSpPr txBox="1"/>
          <p:nvPr/>
        </p:nvSpPr>
        <p:spPr>
          <a:xfrm>
            <a:off x="166166" y="2408907"/>
            <a:ext cx="170196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Alignment Failure</a:t>
            </a:r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5FEDD-B0AF-42F1-AE22-045B9D2AFFA7}"/>
              </a:ext>
            </a:extLst>
          </p:cNvPr>
          <p:cNvSpPr txBox="1"/>
          <p:nvPr/>
        </p:nvSpPr>
        <p:spPr>
          <a:xfrm>
            <a:off x="239908" y="5134708"/>
            <a:ext cx="155448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Alignment Success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64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Improving Rotation Invariance</a:t>
            </a:r>
            <a:endParaRPr lang="en-US"/>
          </a:p>
        </p:txBody>
      </p:sp>
      <p:pic>
        <p:nvPicPr>
          <p:cNvPr id="6" name="Picture 6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664E0135-36B1-4A06-A55D-CEF5C6DCE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81" y="1251270"/>
            <a:ext cx="5984590" cy="47246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344A51-3793-4F7C-9382-7CEEF858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01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Main Problem: Clutter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For robustness to clutter and outliers: use 85% closest points to centroid (KNN PCA)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Alternatively: Use points within certain distance to centroid (Local PCA)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8B93D083-8C16-4C5A-9606-0BB72E639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317" y="6100402"/>
            <a:ext cx="1001197" cy="2919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360329C-C728-40EE-9D55-97867D08DCDC}"/>
              </a:ext>
            </a:extLst>
          </p:cNvPr>
          <p:cNvSpPr txBox="1"/>
          <p:nvPr/>
        </p:nvSpPr>
        <p:spPr>
          <a:xfrm>
            <a:off x="6058045" y="6066971"/>
            <a:ext cx="568234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Success, if                      smaller than the threshold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6CAD1-E9F7-4116-BA84-EF91D003C81F}"/>
              </a:ext>
            </a:extLst>
          </p:cNvPr>
          <p:cNvSpPr txBox="1"/>
          <p:nvPr/>
        </p:nvSpPr>
        <p:spPr>
          <a:xfrm>
            <a:off x="7841552" y="1296491"/>
            <a:ext cx="191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Alignment Success in %</a:t>
            </a:r>
          </a:p>
        </p:txBody>
      </p:sp>
    </p:spTree>
    <p:extLst>
      <p:ext uri="{BB962C8B-B14F-4D97-AF65-F5344CB8AC3E}">
        <p14:creationId xmlns:p14="http://schemas.microsoft.com/office/powerpoint/2010/main" val="211418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1083</Words>
  <Application>Microsoft Office PowerPoint</Application>
  <PresentationFormat>Widescreen</PresentationFormat>
  <Paragraphs>292</Paragraphs>
  <Slides>31</Slides>
  <Notes>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AR for the ARRISCOPE  - Initial Registration</vt:lpstr>
      <vt:lpstr>CT-Scan to 3D Surface Point Cloud</vt:lpstr>
      <vt:lpstr>Stereo-Image to 2.5D Point Cloud</vt:lpstr>
      <vt:lpstr>Registration: First Experiment Setup</vt:lpstr>
      <vt:lpstr>Approach: Local 3D Descriptor Matching</vt:lpstr>
      <vt:lpstr>Sampling unique &amp; information rich keypoints</vt:lpstr>
      <vt:lpstr>Align to local RF for Rotation Invariance</vt:lpstr>
      <vt:lpstr>Align to local RF for Rotation Invariance</vt:lpstr>
      <vt:lpstr>Improving Rotation Invariance</vt:lpstr>
      <vt:lpstr>Improving Rotation Invariance</vt:lpstr>
      <vt:lpstr>KNN PCA improves the alignment</vt:lpstr>
      <vt:lpstr>PowerPoint Presentation</vt:lpstr>
      <vt:lpstr>Finding Correspondences</vt:lpstr>
      <vt:lpstr>Estimating the transformation</vt:lpstr>
      <vt:lpstr>Retrieval on the whole model</vt:lpstr>
      <vt:lpstr>Determining Sampling Density</vt:lpstr>
      <vt:lpstr>Sampling Spherical Subsets </vt:lpstr>
      <vt:lpstr>Finding the matching region</vt:lpstr>
      <vt:lpstr>Obtaining the final transformation</vt:lpstr>
      <vt:lpstr>PowerPoint Presentation</vt:lpstr>
      <vt:lpstr>Remember this?</vt:lpstr>
      <vt:lpstr>Speeding it up</vt:lpstr>
      <vt:lpstr>PowerPoint Presentation</vt:lpstr>
      <vt:lpstr>Further (untested) ideas for improvement</vt:lpstr>
      <vt:lpstr>Update: Rendering Camera View from Mesh</vt:lpstr>
      <vt:lpstr>Approach</vt:lpstr>
      <vt:lpstr>Results (1. Experiment)</vt:lpstr>
      <vt:lpstr>Results (Whole Model)</vt:lpstr>
      <vt:lpstr>Next steps</vt:lpstr>
      <vt:lpstr>Point Covariance Matrix</vt:lpstr>
      <vt:lpstr>Estimating the 3D rigid transformation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Lars Jebe</cp:lastModifiedBy>
  <cp:revision>934</cp:revision>
  <dcterms:created xsi:type="dcterms:W3CDTF">2013-07-15T20:26:40Z</dcterms:created>
  <dcterms:modified xsi:type="dcterms:W3CDTF">2018-09-30T12:10:01Z</dcterms:modified>
</cp:coreProperties>
</file>