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3" r:id="rId5"/>
    <p:sldId id="290" r:id="rId6"/>
    <p:sldId id="264" r:id="rId7"/>
    <p:sldId id="287" r:id="rId8"/>
    <p:sldId id="288" r:id="rId9"/>
    <p:sldId id="262" r:id="rId10"/>
    <p:sldId id="289" r:id="rId11"/>
    <p:sldId id="291" r:id="rId12"/>
    <p:sldId id="292" r:id="rId13"/>
    <p:sldId id="293" r:id="rId14"/>
    <p:sldId id="294" r:id="rId15"/>
    <p:sldId id="261" r:id="rId16"/>
    <p:sldId id="265" r:id="rId17"/>
    <p:sldId id="278" r:id="rId18"/>
    <p:sldId id="297" r:id="rId19"/>
    <p:sldId id="300" r:id="rId20"/>
    <p:sldId id="259" r:id="rId21"/>
    <p:sldId id="295" r:id="rId22"/>
    <p:sldId id="296" r:id="rId23"/>
    <p:sldId id="266" r:id="rId24"/>
    <p:sldId id="267" r:id="rId25"/>
    <p:sldId id="268" r:id="rId26"/>
    <p:sldId id="270" r:id="rId27"/>
    <p:sldId id="298" r:id="rId28"/>
    <p:sldId id="260" r:id="rId29"/>
    <p:sldId id="279" r:id="rId30"/>
    <p:sldId id="280" r:id="rId31"/>
    <p:sldId id="272" r:id="rId32"/>
    <p:sldId id="282" r:id="rId33"/>
    <p:sldId id="276" r:id="rId34"/>
    <p:sldId id="277" r:id="rId35"/>
    <p:sldId id="283" r:id="rId36"/>
    <p:sldId id="281" r:id="rId37"/>
    <p:sldId id="301" r:id="rId38"/>
    <p:sldId id="302" r:id="rId39"/>
    <p:sldId id="29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8"/>
    <p:restoredTop sz="94643"/>
  </p:normalViewPr>
  <p:slideViewPr>
    <p:cSldViewPr snapToGrid="0" snapToObjects="1">
      <p:cViewPr varScale="1">
        <p:scale>
          <a:sx n="97" d="100"/>
          <a:sy n="97" d="100"/>
        </p:scale>
        <p:origin x="21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C9559-3171-DF45-B24C-FD2CFD41FCE2}" type="datetimeFigureOut">
              <a:rPr lang="en-US" smtClean="0"/>
              <a:t>9/23/18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B5464-12F9-0945-892E-3B209BFC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58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4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B030C-9A45-A049-AD4C-919F10A159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35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6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35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B030C-9A45-A049-AD4C-919F10A159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64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B030C-9A45-A049-AD4C-919F10A159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58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B030C-9A45-A049-AD4C-919F10A159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62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B030C-9A45-A049-AD4C-919F10A159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45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B030C-9A45-A049-AD4C-919F10A159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37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0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5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Facebook scene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06A66-50DB-C94B-B920-6105E3EF06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6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Facebook scene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06A66-50DB-C94B-B920-6105E3EF065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97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Facebook scene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06A66-50DB-C94B-B920-6105E3EF06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91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9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6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1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43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cubes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06A66-50DB-C94B-B920-6105E3EF06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53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55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8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B5464-12F9-0945-892E-3B209BFCE6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2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C384-5EF8-BA4E-AED5-279E06DFD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A7272-47C3-AD43-822C-8FD578047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1490B-1CBF-F848-96B5-BC138ECA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A1FC3-6BCF-414C-BB51-45A72E24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6B619-3353-4E43-988B-99184B1B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7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D4EE5-D588-0E47-BAC2-FEA0019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18B42-5632-FF40-B754-46EBC6DE9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BF2B5-2A02-5643-97DF-71765A09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90532-3ED1-C443-91FB-0BC98ACF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07769-D9C3-D14D-9465-E4ABCFB7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4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B8BD6D-C169-774A-AF11-7117A169F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6B5F6-FD40-254E-86CF-3CC3D96B7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3C2BB-24FA-834F-AA31-AF8B7E4A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96591-4541-B242-818E-A5844B3DD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0B08-C881-3E49-AB4B-9A50971E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7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B14D-02EF-3344-81E2-ED688417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2ED2A-3A7E-F944-AB28-C39B14C00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6EA04-D141-094B-88F4-EBA6DA99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EA16C-0163-EB4B-B66B-4F702E0C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97012-3D9A-B341-A67F-80E961D8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0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A9408-B5E6-E346-86C0-5F965609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E0F42-6334-5643-89F7-53C773E53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0E72A-2B2F-1C4F-AFA1-8CEBD3AA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7FB26-DE4B-194C-AB14-49620AA0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F5C6F-E28E-8D46-B08D-D484F132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238A-2234-6245-B214-95C9B50A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ADF76-40F4-A141-A4B9-243D00E65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1805C-461B-CA4C-80D8-09CDA459B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946C0-99D0-0D4D-AD29-F80D60A0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BBDD1-7633-2E4E-8102-37ABBD69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78A8D-D723-DB43-A218-39795C2F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3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C4F19-CD67-4847-B7EA-1AC7327BE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E16E1-4387-1D4E-8CE6-F506A5DC6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8DF36-0D4C-794E-A49F-2A24E098A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9487-94E1-2648-9847-1343DD5E6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8C0AE-01D6-B64B-9E6A-F4DDCC85A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406A10-B719-494E-897F-E2EA86191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5CC65-6135-8541-B2FE-47071C3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A1C27D-605E-1A48-91DD-4BAA648D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9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A1C9-D8E7-2F4A-93AE-7A7A1EAE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C4EA6-0367-7844-B3B4-E7F3A338E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0AFEF-D86F-4F48-89A1-9BF714B7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3B618-C70F-E44E-AABE-5026967A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3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EEC59-EF0B-3042-ACE4-58C77E23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17043-BD58-1943-B132-6413A0C3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25742-2C5C-204C-B5A3-F8ED9822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E3FA2-A858-A748-AA23-FB699621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76FAE-6AE6-4A4D-A165-A51C4F229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E943D-54DB-1C43-AB4D-345B35423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2B945-1EF9-FC4F-B7FD-1F55BDCD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D49CC-CD2E-864F-929B-98F43FC12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4B5DD-5923-2D47-A20A-186108CF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0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EA6A-2A42-7E42-9E0F-1013014EA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32BD6-2E3E-FD47-B378-073FDAF9F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77734-E7AA-6042-9893-05BBDA496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CF6B4-85EB-B441-A35A-020D98C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835A7-A634-B541-9803-8BF4BF581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CC67E-0085-F341-AE53-BE10A7C1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112D4-85E4-5F4B-9738-64C1BB07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23C28-B976-4248-BB51-9B0D46479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FD4A5-EDBB-9A4A-B6C3-74B9B4E3E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62163-E274-4E47-ACDD-8C4607C1FDE1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8CBFB-F7B6-164E-A0C9-1AE0039F0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B68AA-B78D-4341-BAF4-8338E5496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E42D9-5387-E842-8053-5301EB35C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9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(null)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microsoft.com/office/2007/relationships/hdphoto" Target="../media/hdphoto6.wdp"/><Relationship Id="rId12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7" Type="http://schemas.openxmlformats.org/officeDocument/2006/relationships/image" Target="../media/image49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ov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4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26" Type="http://schemas.microsoft.com/office/2007/relationships/hdphoto" Target="../media/hdphoto6.wdp"/><Relationship Id="rId3" Type="http://schemas.openxmlformats.org/officeDocument/2006/relationships/image" Target="../media/image17.png"/><Relationship Id="rId21" Type="http://schemas.openxmlformats.org/officeDocument/2006/relationships/image" Target="../media/image40.png"/><Relationship Id="rId34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microsoft.com/office/2007/relationships/hdphoto" Target="../media/hdphoto3.wdp"/><Relationship Id="rId25" Type="http://schemas.openxmlformats.org/officeDocument/2006/relationships/image" Target="../media/image43.png"/><Relationship Id="rId33" Type="http://schemas.microsoft.com/office/2007/relationships/hdphoto" Target="../media/hdphoto9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7.png"/><Relationship Id="rId20" Type="http://schemas.microsoft.com/office/2007/relationships/hdphoto" Target="../media/hdphoto4.wdp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24" Type="http://schemas.microsoft.com/office/2007/relationships/hdphoto" Target="../media/hdphoto5.wdp"/><Relationship Id="rId32" Type="http://schemas.openxmlformats.org/officeDocument/2006/relationships/image" Target="../media/image47.pn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23" Type="http://schemas.openxmlformats.org/officeDocument/2006/relationships/image" Target="../media/image42.png"/><Relationship Id="rId28" Type="http://schemas.microsoft.com/office/2007/relationships/hdphoto" Target="../media/hdphoto7.wdp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31" Type="http://schemas.openxmlformats.org/officeDocument/2006/relationships/image" Target="../media/image46.png"/><Relationship Id="rId4" Type="http://schemas.openxmlformats.org/officeDocument/2006/relationships/image" Target="../media/image12.(null)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41.png"/><Relationship Id="rId27" Type="http://schemas.openxmlformats.org/officeDocument/2006/relationships/image" Target="../media/image44.png"/><Relationship Id="rId30" Type="http://schemas.microsoft.com/office/2007/relationships/hdphoto" Target="../media/hdphoto8.wdp"/><Relationship Id="rId35" Type="http://schemas.openxmlformats.org/officeDocument/2006/relationships/image" Target="../media/image21.png"/><Relationship Id="rId8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(null)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F6ED99-913B-0E43-B4B1-3D2BC0234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1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11045-62AA-E149-BBBB-61C53A7C2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Autofit/>
          </a:bodyPr>
          <a:lstStyle/>
          <a:p>
            <a:r>
              <a:rPr lang="en-US" sz="3200" dirty="0"/>
              <a:t>Stacked </a:t>
            </a:r>
            <a:r>
              <a:rPr lang="en-US" sz="3200" dirty="0" err="1"/>
              <a:t>OmniStereo</a:t>
            </a:r>
            <a:r>
              <a:rPr lang="en-US" sz="3200" dirty="0"/>
              <a:t> Representation for Virtual Reality with Motion Parallax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E9D65-6252-1748-8264-7CB39AF9D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2000" dirty="0"/>
              <a:t>Jayant Thatte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CF3DDBE-AAB9-EF4E-B0EE-12F5F41A3C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9408291" y="5639991"/>
            <a:ext cx="1079499" cy="10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52 -0.18983" pathEditMode="relative" ptsTypes="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352 -0.18983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793A-9272-734C-9C7B-68DD232C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Subjective Study: Results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C1FE93-C51B-7243-A2D9-F26F3D9BAAEA}"/>
              </a:ext>
            </a:extLst>
          </p:cNvPr>
          <p:cNvGrpSpPr/>
          <p:nvPr/>
        </p:nvGrpSpPr>
        <p:grpSpPr>
          <a:xfrm>
            <a:off x="212652" y="-281410"/>
            <a:ext cx="12191999" cy="8471389"/>
            <a:chOff x="653823" y="-818597"/>
            <a:chExt cx="12897983" cy="89619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C7A3BAC-303A-DC4F-86DF-A12511F2E0BD}"/>
                </a:ext>
              </a:extLst>
            </p:cNvPr>
            <p:cNvGrpSpPr/>
            <p:nvPr/>
          </p:nvGrpSpPr>
          <p:grpSpPr>
            <a:xfrm>
              <a:off x="653823" y="-818597"/>
              <a:ext cx="6925128" cy="8961930"/>
              <a:chOff x="653823" y="-818597"/>
              <a:chExt cx="6925128" cy="89619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FDA5732-63DC-3147-8579-CC624F488320}"/>
                  </a:ext>
                </a:extLst>
              </p:cNvPr>
              <p:cNvGrpSpPr/>
              <p:nvPr/>
            </p:nvGrpSpPr>
            <p:grpSpPr>
              <a:xfrm>
                <a:off x="653823" y="-818597"/>
                <a:ext cx="6925128" cy="8961930"/>
                <a:chOff x="1211036" y="-1008101"/>
                <a:chExt cx="6925128" cy="896193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07EF3B9-82FE-2349-869A-46F9A268C1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1036" y="-1008101"/>
                  <a:ext cx="6925128" cy="8961930"/>
                </a:xfrm>
                <a:prstGeom prst="rect">
                  <a:avLst/>
                </a:prstGeom>
              </p:spPr>
            </p:pic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3643A24-8B58-0441-8135-8B348228F896}"/>
                    </a:ext>
                  </a:extLst>
                </p:cNvPr>
                <p:cNvSpPr txBox="1"/>
                <p:nvPr/>
              </p:nvSpPr>
              <p:spPr>
                <a:xfrm>
                  <a:off x="2701450" y="2961070"/>
                  <a:ext cx="4926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</a:t>
                  </a: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79C0C23-4B81-8A4C-99B7-BF33C4DB3C0C}"/>
                    </a:ext>
                  </a:extLst>
                </p:cNvPr>
                <p:cNvSpPr txBox="1"/>
                <p:nvPr/>
              </p:nvSpPr>
              <p:spPr>
                <a:xfrm>
                  <a:off x="4372006" y="2622071"/>
                  <a:ext cx="4926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AB83A0A-F4A4-614D-ABB0-C7733E86F0D6}"/>
                    </a:ext>
                  </a:extLst>
                </p:cNvPr>
                <p:cNvSpPr txBox="1"/>
                <p:nvPr/>
              </p:nvSpPr>
              <p:spPr>
                <a:xfrm>
                  <a:off x="6013574" y="3403785"/>
                  <a:ext cx="4926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M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DCB7B33-BD23-6344-A890-7539BDAAF56E}"/>
                    </a:ext>
                  </a:extLst>
                </p:cNvPr>
                <p:cNvSpPr txBox="1"/>
                <p:nvPr/>
              </p:nvSpPr>
              <p:spPr>
                <a:xfrm>
                  <a:off x="3216884" y="2961070"/>
                  <a:ext cx="3747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S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4069BDC-6DCA-814C-B6F1-765BA963B2CB}"/>
                    </a:ext>
                  </a:extLst>
                </p:cNvPr>
                <p:cNvSpPr txBox="1"/>
                <p:nvPr/>
              </p:nvSpPr>
              <p:spPr>
                <a:xfrm>
                  <a:off x="4897113" y="2622071"/>
                  <a:ext cx="3747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S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B508667-E15E-394F-B3E6-6C367F5DAD59}"/>
                    </a:ext>
                  </a:extLst>
                </p:cNvPr>
                <p:cNvSpPr txBox="1"/>
                <p:nvPr/>
              </p:nvSpPr>
              <p:spPr>
                <a:xfrm>
                  <a:off x="6491962" y="3390900"/>
                  <a:ext cx="3747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S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DF4CAAF-59E3-5142-8B0C-3265234E3137}"/>
                    </a:ext>
                  </a:extLst>
                </p:cNvPr>
                <p:cNvSpPr txBox="1"/>
                <p:nvPr/>
              </p:nvSpPr>
              <p:spPr>
                <a:xfrm>
                  <a:off x="2890419" y="5696587"/>
                  <a:ext cx="38300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M = Mono	S = Stereo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9FEC39-9A1E-994A-B054-C2322774AEE1}"/>
                  </a:ext>
                </a:extLst>
              </p:cNvPr>
              <p:cNvSpPr txBox="1"/>
              <p:nvPr/>
            </p:nvSpPr>
            <p:spPr>
              <a:xfrm>
                <a:off x="3164114" y="4238459"/>
                <a:ext cx="34757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Error bars show ±1 standard deviation of sample mean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E63FFDF-8501-4147-955A-50060C3FA075}"/>
                </a:ext>
              </a:extLst>
            </p:cNvPr>
            <p:cNvGrpSpPr/>
            <p:nvPr/>
          </p:nvGrpSpPr>
          <p:grpSpPr>
            <a:xfrm>
              <a:off x="6626678" y="-818596"/>
              <a:ext cx="6925128" cy="8961929"/>
              <a:chOff x="359390" y="-319314"/>
              <a:chExt cx="5367154" cy="694573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0BFCD01-435D-5742-A0BB-DEC7D1D3A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390" y="-319314"/>
                <a:ext cx="5367154" cy="694573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0C6A03-73BE-A24E-91DC-97FB80B47D57}"/>
                  </a:ext>
                </a:extLst>
              </p:cNvPr>
              <p:cNvSpPr txBox="1"/>
              <p:nvPr/>
            </p:nvSpPr>
            <p:spPr>
              <a:xfrm>
                <a:off x="1478610" y="3367107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AC54453-F89C-6646-9044-F8D62AF36AB2}"/>
                  </a:ext>
                </a:extLst>
              </p:cNvPr>
              <p:cNvSpPr txBox="1"/>
              <p:nvPr/>
            </p:nvSpPr>
            <p:spPr>
              <a:xfrm>
                <a:off x="2764969" y="3541897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485A57-10CA-F540-BB3D-F584C538109F}"/>
                  </a:ext>
                </a:extLst>
              </p:cNvPr>
              <p:cNvSpPr txBox="1"/>
              <p:nvPr/>
            </p:nvSpPr>
            <p:spPr>
              <a:xfrm>
                <a:off x="4056740" y="3458317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A26D28-52D2-AD4C-8019-75960726DE83}"/>
                  </a:ext>
                </a:extLst>
              </p:cNvPr>
              <p:cNvSpPr txBox="1"/>
              <p:nvPr/>
            </p:nvSpPr>
            <p:spPr>
              <a:xfrm>
                <a:off x="1891318" y="2609231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CE5797C-4A17-1B44-8DFB-89A1CD14C4FB}"/>
                  </a:ext>
                </a:extLst>
              </p:cNvPr>
              <p:cNvSpPr txBox="1"/>
              <p:nvPr/>
            </p:nvSpPr>
            <p:spPr>
              <a:xfrm>
                <a:off x="3175834" y="2235878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688CCEB-0660-364F-BDB8-54D266EA9FE5}"/>
                  </a:ext>
                </a:extLst>
              </p:cNvPr>
              <p:cNvSpPr txBox="1"/>
              <p:nvPr/>
            </p:nvSpPr>
            <p:spPr>
              <a:xfrm>
                <a:off x="4453090" y="1977858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C774AB4-8745-274F-9A0D-6A9DF7183CFD}"/>
                  </a:ext>
                </a:extLst>
              </p:cNvPr>
              <p:cNvSpPr txBox="1"/>
              <p:nvPr/>
            </p:nvSpPr>
            <p:spPr>
              <a:xfrm>
                <a:off x="1892682" y="4846335"/>
                <a:ext cx="2300569" cy="286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M = Mono	S = Stereo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E911DD-BD4E-A240-BA5D-7CCBA015A9F3}"/>
              </a:ext>
            </a:extLst>
          </p:cNvPr>
          <p:cNvSpPr txBox="1"/>
          <p:nvPr/>
        </p:nvSpPr>
        <p:spPr>
          <a:xfrm>
            <a:off x="1789936" y="1579820"/>
            <a:ext cx="3567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Scene 1: Depth range 0 -- 1 Diopters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297396-FCE1-4E46-887B-D6C9C6B1F8E7}"/>
              </a:ext>
            </a:extLst>
          </p:cNvPr>
          <p:cNvSpPr txBox="1"/>
          <p:nvPr/>
        </p:nvSpPr>
        <p:spPr>
          <a:xfrm>
            <a:off x="7272899" y="1579820"/>
            <a:ext cx="375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Scene 2: Depth range 0 -- 1/4 Diopters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06327-6808-084C-B238-F65491DE639D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10</a:t>
            </a:r>
          </a:p>
        </p:txBody>
      </p:sp>
    </p:spTree>
    <p:extLst>
      <p:ext uri="{BB962C8B-B14F-4D97-AF65-F5344CB8AC3E}">
        <p14:creationId xmlns:p14="http://schemas.microsoft.com/office/powerpoint/2010/main" val="224979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45F88B9-FDA6-2F45-9C9A-9299DEF5CD5D}"/>
              </a:ext>
            </a:extLst>
          </p:cNvPr>
          <p:cNvCxnSpPr>
            <a:cxnSpLocks/>
            <a:stCxn id="33" idx="3"/>
            <a:endCxn id="42" idx="2"/>
          </p:cNvCxnSpPr>
          <p:nvPr/>
        </p:nvCxnSpPr>
        <p:spPr>
          <a:xfrm flipV="1">
            <a:off x="7267374" y="1474240"/>
            <a:ext cx="412420" cy="9582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531E1E-13D4-2A41-A07B-905B95D508D8}"/>
              </a:ext>
            </a:extLst>
          </p:cNvPr>
          <p:cNvCxnSpPr>
            <a:cxnSpLocks/>
            <a:stCxn id="33" idx="1"/>
            <a:endCxn id="37" idx="2"/>
          </p:cNvCxnSpPr>
          <p:nvPr/>
        </p:nvCxnSpPr>
        <p:spPr>
          <a:xfrm flipH="1" flipV="1">
            <a:off x="4060282" y="1474240"/>
            <a:ext cx="715205" cy="958297"/>
          </a:xfrm>
          <a:prstGeom prst="straightConnector1">
            <a:avLst/>
          </a:prstGeom>
          <a:ln w="38100">
            <a:solidFill>
              <a:schemeClr val="tx1">
                <a:alpha val="2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>
                <a:blip r:embed="rId3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3B3A305-FEE5-AA4D-A8BB-E07AB7FEC5BA}"/>
              </a:ext>
            </a:extLst>
          </p:cNvPr>
          <p:cNvSpPr>
            <a:spLocks noChangeAspect="1"/>
          </p:cNvSpPr>
          <p:nvPr/>
        </p:nvSpPr>
        <p:spPr>
          <a:xfrm rot="3600000">
            <a:off x="4783296" y="2754956"/>
            <a:ext cx="2335448" cy="2335448"/>
          </a:xfrm>
          <a:prstGeom prst="ellipse">
            <a:avLst/>
          </a:prstGeom>
          <a:solidFill>
            <a:schemeClr val="bg1">
              <a:alpha val="77000"/>
            </a:schemeClr>
          </a:solidFill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19CA0F-3F1B-5D49-B12D-AC569A7F11FC}"/>
              </a:ext>
            </a:extLst>
          </p:cNvPr>
          <p:cNvSpPr txBox="1"/>
          <p:nvPr/>
        </p:nvSpPr>
        <p:spPr>
          <a:xfrm>
            <a:off x="2889769" y="520133"/>
            <a:ext cx="2341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Overall Quality</a:t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Experience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B7B2DE-2C64-F34F-BAB8-1B38B60545BD}"/>
              </a:ext>
            </a:extLst>
          </p:cNvPr>
          <p:cNvSpPr txBox="1"/>
          <p:nvPr/>
        </p:nvSpPr>
        <p:spPr>
          <a:xfrm>
            <a:off x="6800194" y="520133"/>
            <a:ext cx="1759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Size</a:t>
            </a:r>
            <a:br>
              <a:rPr lang="en-US" sz="2800" dirty="0"/>
            </a:br>
            <a:r>
              <a:rPr lang="en-US" sz="2800" dirty="0"/>
              <a:t>Perception</a:t>
            </a:r>
          </a:p>
        </p:txBody>
      </p:sp>
    </p:spTree>
    <p:extLst>
      <p:ext uri="{BB962C8B-B14F-4D97-AF65-F5344CB8AC3E}">
        <p14:creationId xmlns:p14="http://schemas.microsoft.com/office/powerpoint/2010/main" val="332302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User">
            <a:extLst>
              <a:ext uri="{FF2B5EF4-FFF2-40B4-BE49-F238E27FC236}">
                <a16:creationId xmlns:a16="http://schemas.microsoft.com/office/drawing/2014/main" id="{6C3889DC-43CD-9C45-95F7-3A516D5E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3278" y="4653900"/>
            <a:ext cx="1351613" cy="13516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D39B7CF-3CAE-354B-85A8-537E8687BC69}"/>
              </a:ext>
            </a:extLst>
          </p:cNvPr>
          <p:cNvSpPr/>
          <p:nvPr/>
        </p:nvSpPr>
        <p:spPr>
          <a:xfrm>
            <a:off x="8228898" y="1654175"/>
            <a:ext cx="944380" cy="94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714EB6-281C-2945-8861-46C6ED8431DF}"/>
              </a:ext>
            </a:extLst>
          </p:cNvPr>
          <p:cNvSpPr/>
          <p:nvPr/>
        </p:nvSpPr>
        <p:spPr>
          <a:xfrm>
            <a:off x="10524891" y="1654175"/>
            <a:ext cx="944380" cy="94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776A5B-100C-9B42-B6CC-8BE59D113D14}"/>
              </a:ext>
            </a:extLst>
          </p:cNvPr>
          <p:cNvSpPr/>
          <p:nvPr/>
        </p:nvSpPr>
        <p:spPr>
          <a:xfrm>
            <a:off x="8228898" y="1654175"/>
            <a:ext cx="944380" cy="94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9D6982-BBDC-534A-94BB-D71F19E6DB3C}"/>
              </a:ext>
            </a:extLst>
          </p:cNvPr>
          <p:cNvSpPr/>
          <p:nvPr/>
        </p:nvSpPr>
        <p:spPr>
          <a:xfrm>
            <a:off x="10524891" y="1654175"/>
            <a:ext cx="944380" cy="94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0892CD-6781-AE49-9841-B8FDDCC16B7F}"/>
              </a:ext>
            </a:extLst>
          </p:cNvPr>
          <p:cNvSpPr>
            <a:spLocks noChangeAspect="1"/>
          </p:cNvSpPr>
          <p:nvPr/>
        </p:nvSpPr>
        <p:spPr>
          <a:xfrm>
            <a:off x="10814201" y="1943485"/>
            <a:ext cx="365760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</a:t>
            </a:r>
            <a:endParaRPr lang="en-US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D3FD46-C3ED-104B-8337-48C1D996BB1D}"/>
              </a:ext>
            </a:extLst>
          </p:cNvPr>
          <p:cNvGrpSpPr/>
          <p:nvPr/>
        </p:nvGrpSpPr>
        <p:grpSpPr>
          <a:xfrm>
            <a:off x="8701088" y="1075183"/>
            <a:ext cx="2310281" cy="3407267"/>
            <a:chOff x="8686800" y="1246633"/>
            <a:chExt cx="2310281" cy="340726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96EF399-0DF7-E54E-B37F-66ECC868A2E0}"/>
                </a:ext>
              </a:extLst>
            </p:cNvPr>
            <p:cNvCxnSpPr>
              <a:stCxn id="7" idx="0"/>
            </p:cNvCxnSpPr>
            <p:nvPr/>
          </p:nvCxnSpPr>
          <p:spPr>
            <a:xfrm>
              <a:off x="8701088" y="1654175"/>
              <a:ext cx="1147996" cy="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6CD3B5D-5C9B-814A-A258-1F25F1E0A202}"/>
                </a:ext>
              </a:extLst>
            </p:cNvPr>
            <p:cNvCxnSpPr/>
            <p:nvPr/>
          </p:nvCxnSpPr>
          <p:spPr>
            <a:xfrm>
              <a:off x="8686800" y="2770005"/>
              <a:ext cx="1147996" cy="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250B23D-FC15-B349-AF03-872C11C33977}"/>
                </a:ext>
              </a:extLst>
            </p:cNvPr>
            <p:cNvCxnSpPr>
              <a:cxnSpLocks/>
              <a:stCxn id="9" idx="4"/>
            </p:cNvCxnSpPr>
            <p:nvPr/>
          </p:nvCxnSpPr>
          <p:spPr>
            <a:xfrm flipH="1">
              <a:off x="9840340" y="2309245"/>
              <a:ext cx="1156741" cy="1681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C8C84A0-DF3B-FF4E-854A-3B58E6E48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26051" y="2092138"/>
              <a:ext cx="1156741" cy="1681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2A1DE5-A60B-0B45-AFC6-F87F72B8719B}"/>
                </a:ext>
              </a:extLst>
            </p:cNvPr>
            <p:cNvCxnSpPr/>
            <p:nvPr/>
          </p:nvCxnSpPr>
          <p:spPr>
            <a:xfrm>
              <a:off x="9834796" y="1690688"/>
              <a:ext cx="0" cy="1232394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E2B45C-53D1-6047-B983-506C65C47231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flipV="1">
              <a:off x="9849085" y="2865067"/>
              <a:ext cx="0" cy="1788833"/>
            </a:xfrm>
            <a:prstGeom prst="straightConnector1">
              <a:avLst/>
            </a:prstGeom>
            <a:ln w="25400">
              <a:solidFill>
                <a:schemeClr val="accent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20B506-D3C5-B145-A7C2-C07E7FBD92E0}"/>
                </a:ext>
              </a:extLst>
            </p:cNvPr>
            <p:cNvSpPr txBox="1"/>
            <p:nvPr/>
          </p:nvSpPr>
          <p:spPr>
            <a:xfrm rot="16200000">
              <a:off x="9633738" y="3730879"/>
              <a:ext cx="10779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Distance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0D428F-5B06-3F4B-9643-150A1B28B675}"/>
                </a:ext>
              </a:extLst>
            </p:cNvPr>
            <p:cNvSpPr txBox="1"/>
            <p:nvPr/>
          </p:nvSpPr>
          <p:spPr>
            <a:xfrm>
              <a:off x="9462218" y="1246633"/>
              <a:ext cx="725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Ratio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54A58A8-5668-C542-9293-4B25801D6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872" y="1583253"/>
            <a:ext cx="6995220" cy="40095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84DCB0B-EC1B-7A4E-82CF-2B370088DBE7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12</a:t>
            </a:r>
          </a:p>
        </p:txBody>
      </p:sp>
    </p:spTree>
    <p:extLst>
      <p:ext uri="{BB962C8B-B14F-4D97-AF65-F5344CB8AC3E}">
        <p14:creationId xmlns:p14="http://schemas.microsoft.com/office/powerpoint/2010/main" val="396425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C5A2197-49A5-6A43-8BB9-375098DFA0FD}"/>
              </a:ext>
            </a:extLst>
          </p:cNvPr>
          <p:cNvGrpSpPr/>
          <p:nvPr/>
        </p:nvGrpSpPr>
        <p:grpSpPr>
          <a:xfrm>
            <a:off x="603503" y="1408176"/>
            <a:ext cx="10945343" cy="4335236"/>
            <a:chOff x="0" y="0"/>
            <a:chExt cx="1731466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CCD779-63E0-FC49-80E7-6F7207DD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2061" y="0"/>
              <a:ext cx="868260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7A8132-A5BC-FA49-AE6C-29CA87741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417825" cy="68580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09C949C-71C9-7C47-B88A-4AE65E479A77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13</a:t>
            </a:r>
          </a:p>
        </p:txBody>
      </p:sp>
    </p:spTree>
    <p:extLst>
      <p:ext uri="{BB962C8B-B14F-4D97-AF65-F5344CB8AC3E}">
        <p14:creationId xmlns:p14="http://schemas.microsoft.com/office/powerpoint/2010/main" val="617986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ED7450B9-C12F-BB43-8A46-804F49EE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331" y="206714"/>
            <a:ext cx="2530278" cy="19985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602F8B8-6D12-6649-A421-8469DE0BEB1D}"/>
              </a:ext>
            </a:extLst>
          </p:cNvPr>
          <p:cNvGrpSpPr/>
          <p:nvPr/>
        </p:nvGrpSpPr>
        <p:grpSpPr>
          <a:xfrm>
            <a:off x="2037683" y="-718972"/>
            <a:ext cx="2961246" cy="3832201"/>
            <a:chOff x="653823" y="-818597"/>
            <a:chExt cx="6925128" cy="896193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611AA0-B58E-C249-A20E-B1DF4282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23" y="-818597"/>
              <a:ext cx="6925128" cy="8961930"/>
            </a:xfrm>
            <a:prstGeom prst="rect">
              <a:avLst/>
            </a:prstGeom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16DDCED-AAAB-B143-BA35-9C5B3D2D011C}"/>
                </a:ext>
              </a:extLst>
            </p:cNvPr>
            <p:cNvSpPr/>
            <p:nvPr/>
          </p:nvSpPr>
          <p:spPr>
            <a:xfrm>
              <a:off x="5208555" y="1346200"/>
              <a:ext cx="1355119" cy="2709779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126420E-B413-944B-9CC6-0C728B970804}"/>
                </a:ext>
              </a:extLst>
            </p:cNvPr>
            <p:cNvSpPr/>
            <p:nvPr/>
          </p:nvSpPr>
          <p:spPr>
            <a:xfrm>
              <a:off x="3670299" y="2694649"/>
              <a:ext cx="1149335" cy="1153451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E368280-1F94-7E45-962A-778191F59481}"/>
                </a:ext>
              </a:extLst>
            </p:cNvPr>
            <p:cNvSpPr/>
            <p:nvPr/>
          </p:nvSpPr>
          <p:spPr>
            <a:xfrm>
              <a:off x="1918360" y="2984500"/>
              <a:ext cx="1355119" cy="266685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>
                <a:blip r:embed="rId5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5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 dpi="0" rotWithShape="1">
                <a:blip r:embed="rId5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3B3A305-FEE5-AA4D-A8BB-E07AB7FEC5BA}"/>
              </a:ext>
            </a:extLst>
          </p:cNvPr>
          <p:cNvSpPr>
            <a:spLocks noChangeAspect="1"/>
          </p:cNvSpPr>
          <p:nvPr/>
        </p:nvSpPr>
        <p:spPr>
          <a:xfrm rot="3600000">
            <a:off x="4783296" y="2754956"/>
            <a:ext cx="2335448" cy="2335448"/>
          </a:xfrm>
          <a:prstGeom prst="ellipse">
            <a:avLst/>
          </a:prstGeom>
          <a:solidFill>
            <a:schemeClr val="bg1">
              <a:alpha val="77000"/>
            </a:schemeClr>
          </a:solidFill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2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8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1C8E-BADB-AE47-B7F2-6FD7A636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OmniStereo</a:t>
            </a:r>
            <a:endParaRPr lang="en-US" dirty="0"/>
          </a:p>
        </p:txBody>
      </p:sp>
      <p:pic>
        <p:nvPicPr>
          <p:cNvPr id="4" name="SpinVR_ Towards Live-streaming 3D VR Video | SIGGRAPH Asia 2017.mp4">
            <a:hlinkClick r:id="" action="ppaction://media"/>
            <a:extLst>
              <a:ext uri="{FF2B5EF4-FFF2-40B4-BE49-F238E27FC236}">
                <a16:creationId xmlns:a16="http://schemas.microsoft.com/office/drawing/2014/main" id="{BE3E9A09-66FC-DF42-BCBC-DD79EA9C1B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585.3278" end="227842.9072"/>
                </p14:media>
              </p:ext>
            </p:extLst>
          </p:nvPr>
        </p:nvPicPr>
        <p:blipFill rotWithShape="1">
          <a:blip r:embed="rId4"/>
          <a:srcRect t="19243"/>
          <a:stretch/>
        </p:blipFill>
        <p:spPr>
          <a:xfrm>
            <a:off x="705173" y="1373188"/>
            <a:ext cx="10781654" cy="4897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09A16-5250-8E43-A21C-5B108EB101CB}"/>
              </a:ext>
            </a:extLst>
          </p:cNvPr>
          <p:cNvSpPr txBox="1"/>
          <p:nvPr/>
        </p:nvSpPr>
        <p:spPr>
          <a:xfrm>
            <a:off x="705172" y="5876728"/>
            <a:ext cx="39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Video Reference: Spin VR [Konrad 2017]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5F59B-A169-FE47-86B8-37225E2144DB}"/>
              </a:ext>
            </a:extLst>
          </p:cNvPr>
          <p:cNvSpPr txBox="1"/>
          <p:nvPr/>
        </p:nvSpPr>
        <p:spPr>
          <a:xfrm>
            <a:off x="705172" y="5508883"/>
            <a:ext cx="257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Omnistereo</a:t>
            </a:r>
            <a:r>
              <a:rPr lang="en-US" dirty="0">
                <a:solidFill>
                  <a:srgbClr val="0070C0"/>
                </a:solidFill>
              </a:rPr>
              <a:t>: [Peleg 2001]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80516F-4788-264C-9903-F9E47C7B68C2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16</a:t>
            </a:r>
          </a:p>
        </p:txBody>
      </p:sp>
    </p:spTree>
    <p:extLst>
      <p:ext uri="{BB962C8B-B14F-4D97-AF65-F5344CB8AC3E}">
        <p14:creationId xmlns:p14="http://schemas.microsoft.com/office/powerpoint/2010/main" val="154660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EFEDB0D-CE9D-6441-A501-418434CA807A}"/>
              </a:ext>
            </a:extLst>
          </p:cNvPr>
          <p:cNvGrpSpPr/>
          <p:nvPr/>
        </p:nvGrpSpPr>
        <p:grpSpPr>
          <a:xfrm>
            <a:off x="-1849154" y="1814177"/>
            <a:ext cx="9140590" cy="4077746"/>
            <a:chOff x="-1849154" y="1915777"/>
            <a:chExt cx="9140590" cy="4077746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FC53F69-CE14-6042-8945-BCE6DF8E73F0}"/>
                </a:ext>
              </a:extLst>
            </p:cNvPr>
            <p:cNvGrpSpPr/>
            <p:nvPr/>
          </p:nvGrpSpPr>
          <p:grpSpPr>
            <a:xfrm>
              <a:off x="-1808511" y="1915777"/>
              <a:ext cx="9059304" cy="2382303"/>
              <a:chOff x="3030232" y="2161483"/>
              <a:chExt cx="4129156" cy="1085834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86EE0D8-780E-4040-9D67-1CEC6335D71C}"/>
                  </a:ext>
                </a:extLst>
              </p:cNvPr>
              <p:cNvGrpSpPr/>
              <p:nvPr/>
            </p:nvGrpSpPr>
            <p:grpSpPr>
              <a:xfrm>
                <a:off x="3030232" y="2185988"/>
                <a:ext cx="4129156" cy="1036824"/>
                <a:chOff x="3229699" y="2989460"/>
                <a:chExt cx="1886411" cy="1886411"/>
              </a:xfrm>
            </p:grpSpPr>
            <p:pic>
              <p:nvPicPr>
                <p:cNvPr id="139" name="Picture 138" descr="Figure-5_2.00011 2.gif">
                  <a:extLst>
                    <a:ext uri="{FF2B5EF4-FFF2-40B4-BE49-F238E27FC236}">
                      <a16:creationId xmlns:a16="http://schemas.microsoft.com/office/drawing/2014/main" id="{62CAF3DF-A271-8242-9FB5-727218CD6E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9699" y="2989460"/>
                  <a:ext cx="1886411" cy="1886411"/>
                </a:xfrm>
                <a:prstGeom prst="rect">
                  <a:avLst/>
                </a:prstGeom>
              </p:spPr>
            </p:pic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D417D12E-BEE7-E241-9866-DEF669A8A554}"/>
                    </a:ext>
                  </a:extLst>
                </p:cNvPr>
                <p:cNvSpPr/>
                <p:nvPr/>
              </p:nvSpPr>
              <p:spPr>
                <a:xfrm>
                  <a:off x="3948610" y="3703320"/>
                  <a:ext cx="467942" cy="462766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5" name="Moon 134">
                <a:extLst>
                  <a:ext uri="{FF2B5EF4-FFF2-40B4-BE49-F238E27FC236}">
                    <a16:creationId xmlns:a16="http://schemas.microsoft.com/office/drawing/2014/main" id="{30BCAE6E-8139-AD4C-84E0-9695E7B32D7D}"/>
                  </a:ext>
                </a:extLst>
              </p:cNvPr>
              <p:cNvSpPr/>
              <p:nvPr/>
            </p:nvSpPr>
            <p:spPr>
              <a:xfrm>
                <a:off x="3263900" y="2218035"/>
                <a:ext cx="2261823" cy="972730"/>
              </a:xfrm>
              <a:prstGeom prst="moon">
                <a:avLst>
                  <a:gd name="adj" fmla="val 3751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Moon 135">
                <a:extLst>
                  <a:ext uri="{FF2B5EF4-FFF2-40B4-BE49-F238E27FC236}">
                    <a16:creationId xmlns:a16="http://schemas.microsoft.com/office/drawing/2014/main" id="{BF62BFF0-2CB6-7E41-B5D0-D4719838E2B7}"/>
                  </a:ext>
                </a:extLst>
              </p:cNvPr>
              <p:cNvSpPr/>
              <p:nvPr/>
            </p:nvSpPr>
            <p:spPr>
              <a:xfrm rot="10800000">
                <a:off x="4664637" y="2218035"/>
                <a:ext cx="2230061" cy="972730"/>
              </a:xfrm>
              <a:prstGeom prst="moon">
                <a:avLst>
                  <a:gd name="adj" fmla="val 387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Moon 136">
                <a:extLst>
                  <a:ext uri="{FF2B5EF4-FFF2-40B4-BE49-F238E27FC236}">
                    <a16:creationId xmlns:a16="http://schemas.microsoft.com/office/drawing/2014/main" id="{5B85C939-520E-8545-B3E1-71BAECD41BAD}"/>
                  </a:ext>
                </a:extLst>
              </p:cNvPr>
              <p:cNvSpPr/>
              <p:nvPr/>
            </p:nvSpPr>
            <p:spPr>
              <a:xfrm rot="5400000">
                <a:off x="4807841" y="845549"/>
                <a:ext cx="542917" cy="3174785"/>
              </a:xfrm>
              <a:prstGeom prst="moon">
                <a:avLst>
                  <a:gd name="adj" fmla="val 5388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Moon 137">
                <a:extLst>
                  <a:ext uri="{FF2B5EF4-FFF2-40B4-BE49-F238E27FC236}">
                    <a16:creationId xmlns:a16="http://schemas.microsoft.com/office/drawing/2014/main" id="{2F5D9415-19BB-7840-A9FB-F99EF5DF493C}"/>
                  </a:ext>
                </a:extLst>
              </p:cNvPr>
              <p:cNvSpPr/>
              <p:nvPr/>
            </p:nvSpPr>
            <p:spPr>
              <a:xfrm rot="16200000">
                <a:off x="4807841" y="1388466"/>
                <a:ext cx="542917" cy="3174785"/>
              </a:xfrm>
              <a:prstGeom prst="moon">
                <a:avLst>
                  <a:gd name="adj" fmla="val 5388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63C6EDCC-8C11-0F40-A4DA-63D651487CC0}"/>
                </a:ext>
              </a:extLst>
            </p:cNvPr>
            <p:cNvGrpSpPr/>
            <p:nvPr/>
          </p:nvGrpSpPr>
          <p:grpSpPr>
            <a:xfrm>
              <a:off x="-1849154" y="3589845"/>
              <a:ext cx="9140590" cy="2403678"/>
              <a:chOff x="3051411" y="4076851"/>
              <a:chExt cx="4129156" cy="1085834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89DA7020-A446-CB45-AF66-ECEE7DFFB71E}"/>
                  </a:ext>
                </a:extLst>
              </p:cNvPr>
              <p:cNvGrpSpPr/>
              <p:nvPr/>
            </p:nvGrpSpPr>
            <p:grpSpPr>
              <a:xfrm>
                <a:off x="3051411" y="4125861"/>
                <a:ext cx="4129156" cy="1036824"/>
                <a:chOff x="3229700" y="2989460"/>
                <a:chExt cx="1886411" cy="1886411"/>
              </a:xfrm>
            </p:grpSpPr>
            <p:pic>
              <p:nvPicPr>
                <p:cNvPr id="132" name="Picture 131" descr="Figure-5_2.00011 2.gif">
                  <a:extLst>
                    <a:ext uri="{FF2B5EF4-FFF2-40B4-BE49-F238E27FC236}">
                      <a16:creationId xmlns:a16="http://schemas.microsoft.com/office/drawing/2014/main" id="{67E51CB8-E2FB-D844-A6EA-25F7215FFD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9700" y="2989460"/>
                  <a:ext cx="1886411" cy="1886411"/>
                </a:xfrm>
                <a:prstGeom prst="rect">
                  <a:avLst/>
                </a:prstGeom>
              </p:spPr>
            </p:pic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8C179CD0-5843-2E45-9FD6-3D8A52BD6CDA}"/>
                    </a:ext>
                  </a:extLst>
                </p:cNvPr>
                <p:cNvSpPr/>
                <p:nvPr/>
              </p:nvSpPr>
              <p:spPr>
                <a:xfrm>
                  <a:off x="3948610" y="3703320"/>
                  <a:ext cx="467942" cy="462766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8" name="Moon 127">
                <a:extLst>
                  <a:ext uri="{FF2B5EF4-FFF2-40B4-BE49-F238E27FC236}">
                    <a16:creationId xmlns:a16="http://schemas.microsoft.com/office/drawing/2014/main" id="{2054A8BF-E0A6-FD45-88EB-D4F59E686896}"/>
                  </a:ext>
                </a:extLst>
              </p:cNvPr>
              <p:cNvSpPr/>
              <p:nvPr/>
            </p:nvSpPr>
            <p:spPr>
              <a:xfrm rot="5400000">
                <a:off x="4829020" y="2760917"/>
                <a:ext cx="542917" cy="3174785"/>
              </a:xfrm>
              <a:prstGeom prst="moon">
                <a:avLst>
                  <a:gd name="adj" fmla="val 5388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Moon 128">
                <a:extLst>
                  <a:ext uri="{FF2B5EF4-FFF2-40B4-BE49-F238E27FC236}">
                    <a16:creationId xmlns:a16="http://schemas.microsoft.com/office/drawing/2014/main" id="{E94515AA-E004-0D42-9BE9-562316804A9B}"/>
                  </a:ext>
                </a:extLst>
              </p:cNvPr>
              <p:cNvSpPr/>
              <p:nvPr/>
            </p:nvSpPr>
            <p:spPr>
              <a:xfrm rot="16200000">
                <a:off x="4829020" y="3303834"/>
                <a:ext cx="542917" cy="3174785"/>
              </a:xfrm>
              <a:prstGeom prst="moon">
                <a:avLst>
                  <a:gd name="adj" fmla="val 5388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Moon 129">
                <a:extLst>
                  <a:ext uri="{FF2B5EF4-FFF2-40B4-BE49-F238E27FC236}">
                    <a16:creationId xmlns:a16="http://schemas.microsoft.com/office/drawing/2014/main" id="{9E7EB465-BB86-8849-A5C8-1D6640C81574}"/>
                  </a:ext>
                </a:extLst>
              </p:cNvPr>
              <p:cNvSpPr/>
              <p:nvPr/>
            </p:nvSpPr>
            <p:spPr>
              <a:xfrm>
                <a:off x="3263900" y="4162021"/>
                <a:ext cx="2261823" cy="972730"/>
              </a:xfrm>
              <a:prstGeom prst="moon">
                <a:avLst>
                  <a:gd name="adj" fmla="val 3751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Moon 130">
                <a:extLst>
                  <a:ext uri="{FF2B5EF4-FFF2-40B4-BE49-F238E27FC236}">
                    <a16:creationId xmlns:a16="http://schemas.microsoft.com/office/drawing/2014/main" id="{66140547-9D1D-1E45-9103-A4940D5B86AC}"/>
                  </a:ext>
                </a:extLst>
              </p:cNvPr>
              <p:cNvSpPr/>
              <p:nvPr/>
            </p:nvSpPr>
            <p:spPr>
              <a:xfrm rot="10800000">
                <a:off x="4664637" y="4162021"/>
                <a:ext cx="2230061" cy="972730"/>
              </a:xfrm>
              <a:prstGeom prst="moon">
                <a:avLst>
                  <a:gd name="adj" fmla="val 387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D832795-C7E6-C447-A357-FA19256013CE}"/>
                </a:ext>
              </a:extLst>
            </p:cNvPr>
            <p:cNvCxnSpPr>
              <a:cxnSpLocks/>
            </p:cNvCxnSpPr>
            <p:nvPr/>
          </p:nvCxnSpPr>
          <p:spPr>
            <a:xfrm>
              <a:off x="3882758" y="2985990"/>
              <a:ext cx="21177" cy="19398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B7D9186-E10C-A044-B969-B0D3C16ECC1E}"/>
                </a:ext>
              </a:extLst>
            </p:cNvPr>
            <p:cNvCxnSpPr>
              <a:cxnSpLocks/>
            </p:cNvCxnSpPr>
            <p:nvPr/>
          </p:nvCxnSpPr>
          <p:spPr>
            <a:xfrm>
              <a:off x="1620475" y="2964097"/>
              <a:ext cx="21177" cy="19398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841932F-25D7-2B42-AC2C-BC918490DA2D}"/>
                </a:ext>
              </a:extLst>
            </p:cNvPr>
            <p:cNvSpPr txBox="1"/>
            <p:nvPr/>
          </p:nvSpPr>
          <p:spPr>
            <a:xfrm>
              <a:off x="1681621" y="3643638"/>
              <a:ext cx="22028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83FF2"/>
                  </a:solidFill>
                </a:rPr>
                <a:t>Viewing Volume</a:t>
              </a: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1BF0F11B-22D5-F74B-BE42-7FFDB6FF25D3}"/>
                </a:ext>
              </a:extLst>
            </p:cNvPr>
            <p:cNvCxnSpPr>
              <a:cxnSpLocks/>
            </p:cNvCxnSpPr>
            <p:nvPr/>
          </p:nvCxnSpPr>
          <p:spPr>
            <a:xfrm>
              <a:off x="1632899" y="5388715"/>
              <a:ext cx="2258336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1123995-28BB-2741-97D5-8C7053124968}"/>
                </a:ext>
              </a:extLst>
            </p:cNvPr>
            <p:cNvCxnSpPr>
              <a:cxnSpLocks/>
            </p:cNvCxnSpPr>
            <p:nvPr/>
          </p:nvCxnSpPr>
          <p:spPr>
            <a:xfrm>
              <a:off x="943141" y="3079753"/>
              <a:ext cx="0" cy="201658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A86C4F4-88E3-E145-B197-0392BDC13495}"/>
                </a:ext>
              </a:extLst>
            </p:cNvPr>
            <p:cNvSpPr txBox="1"/>
            <p:nvPr/>
          </p:nvSpPr>
          <p:spPr>
            <a:xfrm>
              <a:off x="2518201" y="5408466"/>
              <a:ext cx="405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11C0FC9-57D8-D042-9465-DDEC4F155CDC}"/>
                </a:ext>
              </a:extLst>
            </p:cNvPr>
            <p:cNvSpPr txBox="1"/>
            <p:nvPr/>
          </p:nvSpPr>
          <p:spPr>
            <a:xfrm>
              <a:off x="501532" y="3730832"/>
              <a:ext cx="409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225BDDA-55F0-784B-9065-1A2D0C68DB06}"/>
              </a:ext>
            </a:extLst>
          </p:cNvPr>
          <p:cNvGrpSpPr/>
          <p:nvPr/>
        </p:nvGrpSpPr>
        <p:grpSpPr>
          <a:xfrm>
            <a:off x="-1849154" y="3488245"/>
            <a:ext cx="9140590" cy="2403678"/>
            <a:chOff x="3051411" y="4076851"/>
            <a:chExt cx="4129156" cy="1085834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454F35-4F2C-0D4A-BB37-4B1E8CAF69E5}"/>
                </a:ext>
              </a:extLst>
            </p:cNvPr>
            <p:cNvGrpSpPr/>
            <p:nvPr/>
          </p:nvGrpSpPr>
          <p:grpSpPr>
            <a:xfrm>
              <a:off x="3051411" y="4125861"/>
              <a:ext cx="4129156" cy="1036824"/>
              <a:chOff x="3229700" y="2989460"/>
              <a:chExt cx="1886411" cy="1886411"/>
            </a:xfrm>
          </p:grpSpPr>
          <p:pic>
            <p:nvPicPr>
              <p:cNvPr id="108" name="Picture 107" descr="Figure-5_2.00011 2.gif">
                <a:extLst>
                  <a:ext uri="{FF2B5EF4-FFF2-40B4-BE49-F238E27FC236}">
                    <a16:creationId xmlns:a16="http://schemas.microsoft.com/office/drawing/2014/main" id="{22274F49-71CC-6441-9AEE-A42E37519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9700" y="2989460"/>
                <a:ext cx="1886411" cy="1886411"/>
              </a:xfrm>
              <a:prstGeom prst="rect">
                <a:avLst/>
              </a:prstGeom>
            </p:spPr>
          </p:pic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029E2B12-0EBF-CE43-8687-6E27C331F02E}"/>
                  </a:ext>
                </a:extLst>
              </p:cNvPr>
              <p:cNvSpPr/>
              <p:nvPr/>
            </p:nvSpPr>
            <p:spPr>
              <a:xfrm>
                <a:off x="3948610" y="3703320"/>
                <a:ext cx="467942" cy="462766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4" name="Moon 103">
              <a:extLst>
                <a:ext uri="{FF2B5EF4-FFF2-40B4-BE49-F238E27FC236}">
                  <a16:creationId xmlns:a16="http://schemas.microsoft.com/office/drawing/2014/main" id="{131B1F88-9CC5-3543-80CB-6B0D91979782}"/>
                </a:ext>
              </a:extLst>
            </p:cNvPr>
            <p:cNvSpPr/>
            <p:nvPr/>
          </p:nvSpPr>
          <p:spPr>
            <a:xfrm rot="5400000">
              <a:off x="4829020" y="2760917"/>
              <a:ext cx="542917" cy="3174785"/>
            </a:xfrm>
            <a:prstGeom prst="moon">
              <a:avLst>
                <a:gd name="adj" fmla="val 538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Moon 104">
              <a:extLst>
                <a:ext uri="{FF2B5EF4-FFF2-40B4-BE49-F238E27FC236}">
                  <a16:creationId xmlns:a16="http://schemas.microsoft.com/office/drawing/2014/main" id="{227DE1D8-32AE-7E46-AAD5-8DA7FA41833C}"/>
                </a:ext>
              </a:extLst>
            </p:cNvPr>
            <p:cNvSpPr/>
            <p:nvPr/>
          </p:nvSpPr>
          <p:spPr>
            <a:xfrm rot="16200000">
              <a:off x="4829020" y="3303834"/>
              <a:ext cx="542917" cy="3174785"/>
            </a:xfrm>
            <a:prstGeom prst="moon">
              <a:avLst>
                <a:gd name="adj" fmla="val 538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Moon 105">
              <a:extLst>
                <a:ext uri="{FF2B5EF4-FFF2-40B4-BE49-F238E27FC236}">
                  <a16:creationId xmlns:a16="http://schemas.microsoft.com/office/drawing/2014/main" id="{0BE1B277-0429-5F4A-B2FE-E32D324F63E5}"/>
                </a:ext>
              </a:extLst>
            </p:cNvPr>
            <p:cNvSpPr/>
            <p:nvPr/>
          </p:nvSpPr>
          <p:spPr>
            <a:xfrm>
              <a:off x="3263900" y="4162021"/>
              <a:ext cx="2261823" cy="972730"/>
            </a:xfrm>
            <a:prstGeom prst="moon">
              <a:avLst>
                <a:gd name="adj" fmla="val 375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Moon 106">
              <a:extLst>
                <a:ext uri="{FF2B5EF4-FFF2-40B4-BE49-F238E27FC236}">
                  <a16:creationId xmlns:a16="http://schemas.microsoft.com/office/drawing/2014/main" id="{6FEC34AA-F00D-C742-81B4-CB66EF91AF0F}"/>
                </a:ext>
              </a:extLst>
            </p:cNvPr>
            <p:cNvSpPr/>
            <p:nvPr/>
          </p:nvSpPr>
          <p:spPr>
            <a:xfrm rot="10800000">
              <a:off x="4664637" y="4162021"/>
              <a:ext cx="2230061" cy="972730"/>
            </a:xfrm>
            <a:prstGeom prst="moon">
              <a:avLst>
                <a:gd name="adj" fmla="val 387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344792E-C9DF-3E4E-BB88-26250B80114B}"/>
              </a:ext>
            </a:extLst>
          </p:cNvPr>
          <p:cNvGrpSpPr/>
          <p:nvPr/>
        </p:nvGrpSpPr>
        <p:grpSpPr>
          <a:xfrm>
            <a:off x="450780" y="4093053"/>
            <a:ext cx="4540722" cy="1194062"/>
            <a:chOff x="3051411" y="4076851"/>
            <a:chExt cx="4129156" cy="108583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51E8343-76B4-BB46-B987-0AB1E1BA86F1}"/>
                </a:ext>
              </a:extLst>
            </p:cNvPr>
            <p:cNvGrpSpPr/>
            <p:nvPr/>
          </p:nvGrpSpPr>
          <p:grpSpPr>
            <a:xfrm>
              <a:off x="3051411" y="4125861"/>
              <a:ext cx="4129156" cy="1036824"/>
              <a:chOff x="3229700" y="2989460"/>
              <a:chExt cx="1886411" cy="1886411"/>
            </a:xfrm>
          </p:grpSpPr>
          <p:pic>
            <p:nvPicPr>
              <p:cNvPr id="84" name="Picture 83" descr="Figure-5_2.00011 2.gif">
                <a:extLst>
                  <a:ext uri="{FF2B5EF4-FFF2-40B4-BE49-F238E27FC236}">
                    <a16:creationId xmlns:a16="http://schemas.microsoft.com/office/drawing/2014/main" id="{F8203B76-20DE-0343-A0B4-E7E2F9580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9700" y="2989460"/>
                <a:ext cx="1886411" cy="1886411"/>
              </a:xfrm>
              <a:prstGeom prst="rect">
                <a:avLst/>
              </a:prstGeom>
            </p:spPr>
          </p:pic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8D77BEC1-5C39-8E47-9B9D-3CB1B03729A4}"/>
                  </a:ext>
                </a:extLst>
              </p:cNvPr>
              <p:cNvSpPr/>
              <p:nvPr/>
            </p:nvSpPr>
            <p:spPr>
              <a:xfrm>
                <a:off x="3948610" y="3703320"/>
                <a:ext cx="467942" cy="462766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0" name="Moon 79">
              <a:extLst>
                <a:ext uri="{FF2B5EF4-FFF2-40B4-BE49-F238E27FC236}">
                  <a16:creationId xmlns:a16="http://schemas.microsoft.com/office/drawing/2014/main" id="{8DF894B6-4420-9142-A199-7B734FDE203D}"/>
                </a:ext>
              </a:extLst>
            </p:cNvPr>
            <p:cNvSpPr/>
            <p:nvPr/>
          </p:nvSpPr>
          <p:spPr>
            <a:xfrm rot="5400000">
              <a:off x="4829020" y="2760917"/>
              <a:ext cx="542917" cy="3174785"/>
            </a:xfrm>
            <a:prstGeom prst="moon">
              <a:avLst>
                <a:gd name="adj" fmla="val 538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Moon 80">
              <a:extLst>
                <a:ext uri="{FF2B5EF4-FFF2-40B4-BE49-F238E27FC236}">
                  <a16:creationId xmlns:a16="http://schemas.microsoft.com/office/drawing/2014/main" id="{4975550B-66C5-AB4C-9570-2C0DD5E579AA}"/>
                </a:ext>
              </a:extLst>
            </p:cNvPr>
            <p:cNvSpPr/>
            <p:nvPr/>
          </p:nvSpPr>
          <p:spPr>
            <a:xfrm rot="16200000">
              <a:off x="4829020" y="3303834"/>
              <a:ext cx="542917" cy="3174785"/>
            </a:xfrm>
            <a:prstGeom prst="moon">
              <a:avLst>
                <a:gd name="adj" fmla="val 538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Moon 81">
              <a:extLst>
                <a:ext uri="{FF2B5EF4-FFF2-40B4-BE49-F238E27FC236}">
                  <a16:creationId xmlns:a16="http://schemas.microsoft.com/office/drawing/2014/main" id="{5F5E75B9-1C13-7D42-B8A4-08A495A9F852}"/>
                </a:ext>
              </a:extLst>
            </p:cNvPr>
            <p:cNvSpPr/>
            <p:nvPr/>
          </p:nvSpPr>
          <p:spPr>
            <a:xfrm>
              <a:off x="3263900" y="4162021"/>
              <a:ext cx="2261823" cy="972730"/>
            </a:xfrm>
            <a:prstGeom prst="moon">
              <a:avLst>
                <a:gd name="adj" fmla="val 375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Moon 82">
              <a:extLst>
                <a:ext uri="{FF2B5EF4-FFF2-40B4-BE49-F238E27FC236}">
                  <a16:creationId xmlns:a16="http://schemas.microsoft.com/office/drawing/2014/main" id="{C6799868-3F9D-B045-ABE4-C6395D5B8B54}"/>
                </a:ext>
              </a:extLst>
            </p:cNvPr>
            <p:cNvSpPr/>
            <p:nvPr/>
          </p:nvSpPr>
          <p:spPr>
            <a:xfrm rot="10800000">
              <a:off x="4664637" y="4162021"/>
              <a:ext cx="2230061" cy="972730"/>
            </a:xfrm>
            <a:prstGeom prst="moon">
              <a:avLst>
                <a:gd name="adj" fmla="val 387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973004-007A-4546-9F3B-F1F555F89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</a:t>
            </a:r>
            <a:r>
              <a:rPr lang="en-US" dirty="0" err="1"/>
              <a:t>OmniStereo</a:t>
            </a:r>
            <a:r>
              <a:rPr lang="en-US" dirty="0"/>
              <a:t> (SOS)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C5B4D1-E09A-2043-8531-A0C364EDC851}"/>
              </a:ext>
            </a:extLst>
          </p:cNvPr>
          <p:cNvSpPr txBox="1"/>
          <p:nvPr/>
        </p:nvSpPr>
        <p:spPr>
          <a:xfrm>
            <a:off x="8089404" y="1699236"/>
            <a:ext cx="339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= Stacked </a:t>
            </a:r>
            <a:r>
              <a:rPr lang="en-US" sz="2800" dirty="0" err="1"/>
              <a:t>OmniStereo</a:t>
            </a:r>
            <a:endParaRPr lang="en-US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FB7FE4-DD47-7648-B3FC-A4BB3820A9BE}"/>
              </a:ext>
            </a:extLst>
          </p:cNvPr>
          <p:cNvSpPr txBox="1"/>
          <p:nvPr/>
        </p:nvSpPr>
        <p:spPr>
          <a:xfrm>
            <a:off x="872836" y="1698792"/>
            <a:ext cx="189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Omnistereo</a:t>
            </a:r>
            <a:endParaRPr lang="en-US" sz="2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24EC7E-1B4A-7740-8549-285B367B94E9}"/>
              </a:ext>
            </a:extLst>
          </p:cNvPr>
          <p:cNvSpPr txBox="1"/>
          <p:nvPr/>
        </p:nvSpPr>
        <p:spPr>
          <a:xfrm>
            <a:off x="3831891" y="1694824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 enlarged baseline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DC0E0B8-4D8F-684D-AF4C-580471A15B68}"/>
              </a:ext>
            </a:extLst>
          </p:cNvPr>
          <p:cNvSpPr txBox="1"/>
          <p:nvPr/>
        </p:nvSpPr>
        <p:spPr>
          <a:xfrm>
            <a:off x="6693252" y="1694824"/>
            <a:ext cx="153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 stacked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6872B6C-D5B0-3445-ABF2-73FB0735666B}"/>
              </a:ext>
            </a:extLst>
          </p:cNvPr>
          <p:cNvSpPr txBox="1"/>
          <p:nvPr/>
        </p:nvSpPr>
        <p:spPr>
          <a:xfrm>
            <a:off x="522222" y="5404987"/>
            <a:ext cx="2013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Stacked </a:t>
            </a:r>
            <a:r>
              <a:rPr lang="en-US" dirty="0" err="1">
                <a:solidFill>
                  <a:srgbClr val="0070C0"/>
                </a:solidFill>
              </a:rPr>
              <a:t>OmniStereo</a:t>
            </a:r>
            <a:r>
              <a:rPr lang="en-US" dirty="0">
                <a:solidFill>
                  <a:srgbClr val="0070C0"/>
                </a:solidFill>
              </a:rPr>
              <a:t>: [Thatte 2017]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D2C6233-1AC7-3C41-9A67-BFA78A3CBE51}"/>
              </a:ext>
            </a:extLst>
          </p:cNvPr>
          <p:cNvCxnSpPr>
            <a:cxnSpLocks/>
          </p:cNvCxnSpPr>
          <p:nvPr/>
        </p:nvCxnSpPr>
        <p:spPr>
          <a:xfrm>
            <a:off x="2181246" y="5287115"/>
            <a:ext cx="109450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BE5822F-E8D5-8749-914C-202BC9DBF06A}"/>
              </a:ext>
            </a:extLst>
          </p:cNvPr>
          <p:cNvGrpSpPr/>
          <p:nvPr/>
        </p:nvGrpSpPr>
        <p:grpSpPr>
          <a:xfrm>
            <a:off x="4781179" y="2519169"/>
            <a:ext cx="2926985" cy="2934547"/>
            <a:chOff x="5177504" y="4041113"/>
            <a:chExt cx="2946243" cy="295385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F9D2362-0617-7840-BB32-3E4087E7C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63"/>
            <a:stretch/>
          </p:blipFill>
          <p:spPr>
            <a:xfrm>
              <a:off x="5177504" y="4041113"/>
              <a:ext cx="2946243" cy="147853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08FF074-453E-D540-BC0C-3AEBD245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55"/>
            <a:stretch/>
          </p:blipFill>
          <p:spPr>
            <a:xfrm>
              <a:off x="5177504" y="5519646"/>
              <a:ext cx="2946243" cy="1475321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5CE28BF-1307-3040-9683-F24411E137C8}"/>
              </a:ext>
            </a:extLst>
          </p:cNvPr>
          <p:cNvSpPr/>
          <p:nvPr/>
        </p:nvSpPr>
        <p:spPr>
          <a:xfrm>
            <a:off x="4781179" y="2519170"/>
            <a:ext cx="2926985" cy="75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95AB8E8-9720-7F43-B5F9-F24BA2D1EA2F}"/>
              </a:ext>
            </a:extLst>
          </p:cNvPr>
          <p:cNvSpPr/>
          <p:nvPr/>
        </p:nvSpPr>
        <p:spPr>
          <a:xfrm>
            <a:off x="4781179" y="4002093"/>
            <a:ext cx="2926985" cy="75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E94BF2-80F0-7E46-8778-C0B2310DEA9D}"/>
              </a:ext>
            </a:extLst>
          </p:cNvPr>
          <p:cNvSpPr/>
          <p:nvPr/>
        </p:nvSpPr>
        <p:spPr>
          <a:xfrm>
            <a:off x="4781179" y="4708824"/>
            <a:ext cx="2926985" cy="75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E5D939-1E0A-6743-86CA-15877296B294}"/>
              </a:ext>
            </a:extLst>
          </p:cNvPr>
          <p:cNvSpPr txBox="1"/>
          <p:nvPr/>
        </p:nvSpPr>
        <p:spPr>
          <a:xfrm>
            <a:off x="2636464" y="1698791"/>
            <a:ext cx="1322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 depth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0FE3CB5-2FD7-454E-8569-A1095F91026E}"/>
              </a:ext>
            </a:extLst>
          </p:cNvPr>
          <p:cNvSpPr txBox="1"/>
          <p:nvPr/>
        </p:nvSpPr>
        <p:spPr>
          <a:xfrm>
            <a:off x="1857763" y="5305749"/>
            <a:ext cx="1726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 = 6.5 cm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403423A-5E76-0B4C-A941-2699273AC2A7}"/>
              </a:ext>
            </a:extLst>
          </p:cNvPr>
          <p:cNvGrpSpPr/>
          <p:nvPr/>
        </p:nvGrpSpPr>
        <p:grpSpPr>
          <a:xfrm>
            <a:off x="7514809" y="2019906"/>
            <a:ext cx="4846272" cy="3644429"/>
            <a:chOff x="3605196" y="3131307"/>
            <a:chExt cx="4165806" cy="2791290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59D6FE9-71DB-EA41-9605-90865D1EB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9" r="-3" b="8643"/>
            <a:stretch/>
          </p:blipFill>
          <p:spPr>
            <a:xfrm>
              <a:off x="3744064" y="3721029"/>
              <a:ext cx="3888070" cy="2201568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D069543F-0442-3743-95B5-D8226CC44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9" r="-3" b="8643"/>
            <a:stretch/>
          </p:blipFill>
          <p:spPr>
            <a:xfrm>
              <a:off x="3605196" y="3131307"/>
              <a:ext cx="4165806" cy="2050046"/>
            </a:xfrm>
            <a:prstGeom prst="rect">
              <a:avLst/>
            </a:prstGeom>
          </p:spPr>
        </p:pic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4802885F-FC95-C942-8147-D57CE59EBF6B}"/>
              </a:ext>
            </a:extLst>
          </p:cNvPr>
          <p:cNvCxnSpPr>
            <a:cxnSpLocks/>
          </p:cNvCxnSpPr>
          <p:nvPr/>
        </p:nvCxnSpPr>
        <p:spPr>
          <a:xfrm>
            <a:off x="1632899" y="5287115"/>
            <a:ext cx="225833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67420F90-5AFE-2F4B-B32C-866AE4B7ED9B}"/>
              </a:ext>
            </a:extLst>
          </p:cNvPr>
          <p:cNvSpPr txBox="1"/>
          <p:nvPr/>
        </p:nvSpPr>
        <p:spPr>
          <a:xfrm>
            <a:off x="1900646" y="5306866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 = 40 cm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A168376-541E-DA42-94AD-B656249BC020}"/>
              </a:ext>
            </a:extLst>
          </p:cNvPr>
          <p:cNvSpPr txBox="1"/>
          <p:nvPr/>
        </p:nvSpPr>
        <p:spPr>
          <a:xfrm>
            <a:off x="971316" y="5763973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Viewing volume used: D = 40 cm, H = 20 cm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0F10E39-38CA-8E45-BCCF-0D577E13F05C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17</a:t>
            </a:r>
          </a:p>
        </p:txBody>
      </p:sp>
    </p:spTree>
    <p:extLst>
      <p:ext uri="{BB962C8B-B14F-4D97-AF65-F5344CB8AC3E}">
        <p14:creationId xmlns:p14="http://schemas.microsoft.com/office/powerpoint/2010/main" val="30190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0" grpId="0" animBg="1"/>
      <p:bldP spid="50" grpId="1" animBg="1"/>
      <p:bldP spid="52" grpId="0" animBg="1"/>
      <p:bldP spid="52" grpId="1" animBg="1"/>
      <p:bldP spid="77" grpId="0"/>
      <p:bldP spid="77" grpId="1"/>
      <p:bldP spid="145" grpId="0"/>
      <p:bldP spid="14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3781-BE25-864B-A01A-5CA28107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SOS: Importance of Wide Baseline</a:t>
            </a:r>
          </a:p>
        </p:txBody>
      </p:sp>
      <p:pic>
        <p:nvPicPr>
          <p:cNvPr id="53" name="6_5cm_diameter.avi">
            <a:hlinkClick r:id="" action="ppaction://media"/>
            <a:extLst>
              <a:ext uri="{FF2B5EF4-FFF2-40B4-BE49-F238E27FC236}">
                <a16:creationId xmlns:a16="http://schemas.microsoft.com/office/drawing/2014/main" id="{7CC51204-36A2-8E40-A2A9-52DD3A0C1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086" y="1725673"/>
            <a:ext cx="4764482" cy="4764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018FC-806B-7346-B5F6-106B16172B7B}"/>
              </a:ext>
            </a:extLst>
          </p:cNvPr>
          <p:cNvSpPr txBox="1"/>
          <p:nvPr/>
        </p:nvSpPr>
        <p:spPr>
          <a:xfrm>
            <a:off x="1365685" y="1325563"/>
            <a:ext cx="312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SOS: baseline = IPD = 6.5 cm</a:t>
            </a:r>
          </a:p>
        </p:txBody>
      </p:sp>
      <p:pic>
        <p:nvPicPr>
          <p:cNvPr id="44" name="30cm_diameter.avi">
            <a:hlinkClick r:id="" action="ppaction://media"/>
            <a:extLst>
              <a:ext uri="{FF2B5EF4-FFF2-40B4-BE49-F238E27FC236}">
                <a16:creationId xmlns:a16="http://schemas.microsoft.com/office/drawing/2014/main" id="{EA73F56C-29D8-634B-87EE-C12BBFD2FF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83753" y="1725673"/>
            <a:ext cx="4764481" cy="476448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56BFBCB-74E6-E44F-8B41-B67E683DDCD9}"/>
              </a:ext>
            </a:extLst>
          </p:cNvPr>
          <p:cNvSpPr txBox="1"/>
          <p:nvPr/>
        </p:nvSpPr>
        <p:spPr>
          <a:xfrm>
            <a:off x="7504045" y="1325563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SOS: wide baseline = 30 cm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101FD-7026-3147-A1D5-84867D541179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18</a:t>
            </a:r>
          </a:p>
        </p:txBody>
      </p:sp>
    </p:spTree>
    <p:extLst>
      <p:ext uri="{BB962C8B-B14F-4D97-AF65-F5344CB8AC3E}">
        <p14:creationId xmlns:p14="http://schemas.microsoft.com/office/powerpoint/2010/main" val="360311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F07D1F2-FD04-C146-B0DE-00F2F54C1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70" y="2540096"/>
            <a:ext cx="2820310" cy="261404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9C67DAC-D4AE-2E44-87FA-3F10FF7E4135}"/>
              </a:ext>
            </a:extLst>
          </p:cNvPr>
          <p:cNvGrpSpPr/>
          <p:nvPr/>
        </p:nvGrpSpPr>
        <p:grpSpPr>
          <a:xfrm>
            <a:off x="9000943" y="1781457"/>
            <a:ext cx="2474982" cy="2481376"/>
            <a:chOff x="5177504" y="4041113"/>
            <a:chExt cx="2946243" cy="29538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CEBE0B1-BE3A-2A44-BE50-63464FE43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063"/>
            <a:stretch/>
          </p:blipFill>
          <p:spPr>
            <a:xfrm>
              <a:off x="5177504" y="4041113"/>
              <a:ext cx="2946243" cy="14785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5FFA16-B89A-1D48-B3A3-79BDF5370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955"/>
            <a:stretch/>
          </p:blipFill>
          <p:spPr>
            <a:xfrm>
              <a:off x="5177504" y="5519646"/>
              <a:ext cx="2946243" cy="1475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08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F1C5445-1469-7D4D-9F2E-50CCFACF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484" y="3411357"/>
            <a:ext cx="2548882" cy="25488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96DD3E1-580F-574B-AC21-9ADBFAEA8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007" y="483180"/>
            <a:ext cx="3009900" cy="146080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>
                <a:blip r:embed="rId5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>
                <a:blip r:embed="rId5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>
                <a:blip r:embed="rId5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F82C728-D726-C84C-82F8-3515AFE0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223" y="4597943"/>
            <a:ext cx="2197251" cy="13622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B3A47B1-7565-2A4C-897F-1F7FED7C58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9848" y="3562512"/>
            <a:ext cx="1095154" cy="10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2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>
                <a:blip r:embed="rId3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effectLst/>
            <a:scene3d>
              <a:camera prst="perspectiveLef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F82C728-D726-C84C-82F8-3515AFE03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223" y="4597943"/>
            <a:ext cx="2197251" cy="13622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B3A47B1-7565-2A4C-897F-1F7FED7C5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9848" y="3562512"/>
            <a:ext cx="1095154" cy="1095154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42FD7E23-A496-8C47-9E55-B329D1CC8DC3}"/>
              </a:ext>
            </a:extLst>
          </p:cNvPr>
          <p:cNvSpPr>
            <a:spLocks noChangeAspect="1"/>
          </p:cNvSpPr>
          <p:nvPr/>
        </p:nvSpPr>
        <p:spPr>
          <a:xfrm rot="3600000">
            <a:off x="4783296" y="2754956"/>
            <a:ext cx="2335448" cy="2335448"/>
          </a:xfrm>
          <a:prstGeom prst="ellipse">
            <a:avLst/>
          </a:prstGeom>
          <a:solidFill>
            <a:schemeClr val="bg1">
              <a:alpha val="77000"/>
            </a:schemeClr>
          </a:solidFill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15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3781-BE25-864B-A01A-5CA28107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/>
              <a:t>Rotating Cameras to Camera Rig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BD5FB3-4640-8A40-9B29-34533885BACC}"/>
              </a:ext>
            </a:extLst>
          </p:cNvPr>
          <p:cNvGrpSpPr/>
          <p:nvPr/>
        </p:nvGrpSpPr>
        <p:grpSpPr>
          <a:xfrm>
            <a:off x="6962460" y="1325563"/>
            <a:ext cx="4649464" cy="5097420"/>
            <a:chOff x="6962460" y="1351712"/>
            <a:chExt cx="4649464" cy="50974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1F72FE-3CFB-0944-B279-648161B558B7}"/>
                </a:ext>
              </a:extLst>
            </p:cNvPr>
            <p:cNvGrpSpPr/>
            <p:nvPr/>
          </p:nvGrpSpPr>
          <p:grpSpPr>
            <a:xfrm>
              <a:off x="6962460" y="1351712"/>
              <a:ext cx="4649464" cy="3588134"/>
              <a:chOff x="6962460" y="1351712"/>
              <a:chExt cx="4649464" cy="358813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B722D73-57E8-B14D-B5FD-2B688B1C5783}"/>
                  </a:ext>
                </a:extLst>
              </p:cNvPr>
              <p:cNvCxnSpPr/>
              <p:nvPr/>
            </p:nvCxnSpPr>
            <p:spPr>
              <a:xfrm>
                <a:off x="7511730" y="4018886"/>
                <a:ext cx="2853059" cy="0"/>
              </a:xfrm>
              <a:prstGeom prst="line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CA4BDED-1282-6B47-BA08-21F07508394F}"/>
                  </a:ext>
                </a:extLst>
              </p:cNvPr>
              <p:cNvSpPr/>
              <p:nvPr/>
            </p:nvSpPr>
            <p:spPr>
              <a:xfrm>
                <a:off x="8278730" y="3403844"/>
                <a:ext cx="1326052" cy="120700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3A8469B-1C79-0F41-A0DA-374604F971E4}"/>
                  </a:ext>
                </a:extLst>
              </p:cNvPr>
              <p:cNvCxnSpPr/>
              <p:nvPr/>
            </p:nvCxnSpPr>
            <p:spPr>
              <a:xfrm flipH="1">
                <a:off x="8896684" y="1351712"/>
                <a:ext cx="25302" cy="3588134"/>
              </a:xfrm>
              <a:prstGeom prst="line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91E79D9-8AA0-6B40-BB57-5AB46E3323E0}"/>
                  </a:ext>
                </a:extLst>
              </p:cNvPr>
              <p:cNvCxnSpPr>
                <a:stCxn id="112" idx="0"/>
              </p:cNvCxnSpPr>
              <p:nvPr/>
            </p:nvCxnSpPr>
            <p:spPr bwMode="auto">
              <a:xfrm flipV="1">
                <a:off x="8705823" y="1860465"/>
                <a:ext cx="1985435" cy="154747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F0C8B583-3579-8C4D-8E39-6418F3312526}"/>
                  </a:ext>
                </a:extLst>
              </p:cNvPr>
              <p:cNvCxnSpPr>
                <a:endCxn id="112" idx="2"/>
              </p:cNvCxnSpPr>
              <p:nvPr/>
            </p:nvCxnSpPr>
            <p:spPr bwMode="auto">
              <a:xfrm flipH="1">
                <a:off x="8660103" y="1937197"/>
                <a:ext cx="2067367" cy="15164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533BC51-1965-4D45-9387-53B9137D7396}"/>
                  </a:ext>
                </a:extLst>
              </p:cNvPr>
              <p:cNvCxnSpPr/>
              <p:nvPr/>
            </p:nvCxnSpPr>
            <p:spPr bwMode="auto">
              <a:xfrm flipH="1">
                <a:off x="9582090" y="1556951"/>
                <a:ext cx="554471" cy="235952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29BDBD6-063A-614C-8C4B-BA73E69FDE77}"/>
                  </a:ext>
                </a:extLst>
              </p:cNvPr>
              <p:cNvCxnSpPr/>
              <p:nvPr/>
            </p:nvCxnSpPr>
            <p:spPr bwMode="auto">
              <a:xfrm flipH="1">
                <a:off x="9582090" y="1669505"/>
                <a:ext cx="617846" cy="22469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39012F45-3434-F94D-964A-5B23F84001B7}"/>
                  </a:ext>
                </a:extLst>
              </p:cNvPr>
              <p:cNvSpPr/>
              <p:nvPr/>
            </p:nvSpPr>
            <p:spPr>
              <a:xfrm>
                <a:off x="6962460" y="2186884"/>
                <a:ext cx="3868447" cy="2667175"/>
              </a:xfrm>
              <a:prstGeom prst="arc">
                <a:avLst>
                  <a:gd name="adj1" fmla="val 11394011"/>
                  <a:gd name="adj2" fmla="val 21047844"/>
                </a:avLst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0FDCA7C-4B6E-1A46-A9FA-0638345B9F92}"/>
                  </a:ext>
                </a:extLst>
              </p:cNvPr>
              <p:cNvCxnSpPr/>
              <p:nvPr/>
            </p:nvCxnSpPr>
            <p:spPr bwMode="auto">
              <a:xfrm flipH="1" flipV="1">
                <a:off x="7500943" y="1358494"/>
                <a:ext cx="1384833" cy="81482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8C151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5AD76E1-5394-D94E-9DCC-2261AFF6E6C0}"/>
                  </a:ext>
                </a:extLst>
              </p:cNvPr>
              <p:cNvCxnSpPr/>
              <p:nvPr/>
            </p:nvCxnSpPr>
            <p:spPr bwMode="auto">
              <a:xfrm flipV="1">
                <a:off x="8962507" y="1365275"/>
                <a:ext cx="1380522" cy="8216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8C151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2461EFE1-70AB-D540-85A6-DC90D666E8FD}"/>
                  </a:ext>
                </a:extLst>
              </p:cNvPr>
              <p:cNvCxnSpPr/>
              <p:nvPr/>
            </p:nvCxnSpPr>
            <p:spPr>
              <a:xfrm>
                <a:off x="7500943" y="1351712"/>
                <a:ext cx="1421043" cy="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1656AE6-331B-B546-B674-CD8D58CBBDE3}"/>
                  </a:ext>
                </a:extLst>
              </p:cNvPr>
              <p:cNvCxnSpPr/>
              <p:nvPr/>
            </p:nvCxnSpPr>
            <p:spPr>
              <a:xfrm>
                <a:off x="8921986" y="1351712"/>
                <a:ext cx="1421043" cy="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28202223-1DC6-9641-9DFC-E314BEA3C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46500" y="2381102"/>
                <a:ext cx="426271" cy="277181"/>
              </a:xfrm>
              <a:prstGeom prst="rect">
                <a:avLst/>
              </a:prstGeom>
              <a:scene3d>
                <a:camera prst="orthographicFront">
                  <a:rot lat="0" lon="0" rev="3600000"/>
                </a:camera>
                <a:lightRig rig="threePt" dir="t"/>
              </a:scene3d>
            </p:spPr>
          </p:pic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1D16984-4A23-3B45-8669-7643DBDDABD4}"/>
                  </a:ext>
                </a:extLst>
              </p:cNvPr>
              <p:cNvGrpSpPr/>
              <p:nvPr/>
            </p:nvGrpSpPr>
            <p:grpSpPr>
              <a:xfrm>
                <a:off x="8769838" y="1656351"/>
                <a:ext cx="2842086" cy="835174"/>
                <a:chOff x="714402" y="3015946"/>
                <a:chExt cx="2842086" cy="835174"/>
              </a:xfrm>
              <a:scene3d>
                <a:camera prst="orthographicFront">
                  <a:rot lat="0" lon="0" rev="19799999"/>
                </a:camera>
                <a:lightRig rig="threePt" dir="t"/>
              </a:scene3d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51DC9E85-F994-9540-958E-AA83BC1F87F5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714402" y="3022728"/>
                  <a:ext cx="1384833" cy="81482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8C1515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29C797A-C4A7-0042-8736-8CBC1CE9FCBD}"/>
                    </a:ext>
                  </a:extLst>
                </p:cNvPr>
                <p:cNvCxnSpPr/>
                <p:nvPr/>
              </p:nvCxnSpPr>
              <p:spPr bwMode="auto">
                <a:xfrm flipV="1">
                  <a:off x="2175966" y="3029509"/>
                  <a:ext cx="1380522" cy="82161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8C1515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5A4E94C-64D3-D745-A8AC-4C88380016FC}"/>
                    </a:ext>
                  </a:extLst>
                </p:cNvPr>
                <p:cNvCxnSpPr/>
                <p:nvPr/>
              </p:nvCxnSpPr>
              <p:spPr>
                <a:xfrm>
                  <a:off x="714402" y="3015946"/>
                  <a:ext cx="1421043" cy="0"/>
                </a:xfrm>
                <a:prstGeom prst="line">
                  <a:avLst/>
                </a:prstGeom>
                <a:ln w="6350"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6CC088A4-C615-B34A-971C-860B9F0E5BE8}"/>
                    </a:ext>
                  </a:extLst>
                </p:cNvPr>
                <p:cNvCxnSpPr/>
                <p:nvPr/>
              </p:nvCxnSpPr>
              <p:spPr>
                <a:xfrm>
                  <a:off x="2135445" y="3015946"/>
                  <a:ext cx="1421043" cy="0"/>
                </a:xfrm>
                <a:prstGeom prst="line">
                  <a:avLst/>
                </a:prstGeom>
                <a:ln w="6350"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F666757A-AF11-6745-845A-3C3DB008ACAB}"/>
                  </a:ext>
                </a:extLst>
              </p:cNvPr>
              <p:cNvSpPr/>
              <p:nvPr/>
            </p:nvSpPr>
            <p:spPr>
              <a:xfrm>
                <a:off x="8660103" y="3407936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EBFB1340-E468-7D4D-8C5C-937BC54767AE}"/>
                  </a:ext>
                </a:extLst>
              </p:cNvPr>
              <p:cNvSpPr/>
              <p:nvPr/>
            </p:nvSpPr>
            <p:spPr>
              <a:xfrm>
                <a:off x="8390539" y="3553880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4313726-6513-114D-BE79-F1CBAC113E25}"/>
                  </a:ext>
                </a:extLst>
              </p:cNvPr>
              <p:cNvSpPr/>
              <p:nvPr/>
            </p:nvSpPr>
            <p:spPr>
              <a:xfrm>
                <a:off x="9536370" y="3825037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F8A608C-A3DA-5C4A-9B62-F718127A5A48}"/>
                  </a:ext>
                </a:extLst>
              </p:cNvPr>
              <p:cNvSpPr/>
              <p:nvPr/>
            </p:nvSpPr>
            <p:spPr>
              <a:xfrm>
                <a:off x="9365493" y="3561690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E0639429-D926-5C46-A4AC-0C41D26F8A78}"/>
                  </a:ext>
                </a:extLst>
              </p:cNvPr>
              <p:cNvCxnSpPr/>
              <p:nvPr/>
            </p:nvCxnSpPr>
            <p:spPr bwMode="auto">
              <a:xfrm flipV="1">
                <a:off x="8454820" y="1351712"/>
                <a:ext cx="704445" cy="222050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8988528-54B3-4440-A018-27F75288A583}"/>
                  </a:ext>
                </a:extLst>
              </p:cNvPr>
              <p:cNvCxnSpPr/>
              <p:nvPr/>
            </p:nvCxnSpPr>
            <p:spPr bwMode="auto">
              <a:xfrm flipH="1">
                <a:off x="8427888" y="1351712"/>
                <a:ext cx="803497" cy="229605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1B8E91C-D424-134E-9555-C8CCBFB33562}"/>
                  </a:ext>
                </a:extLst>
              </p:cNvPr>
              <p:cNvCxnSpPr/>
              <p:nvPr/>
            </p:nvCxnSpPr>
            <p:spPr bwMode="auto">
              <a:xfrm>
                <a:off x="8575048" y="1351712"/>
                <a:ext cx="835066" cy="222050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02A11BDD-BA96-1943-BC10-E244BD64078D}"/>
                  </a:ext>
                </a:extLst>
              </p:cNvPr>
              <p:cNvCxnSpPr/>
              <p:nvPr/>
            </p:nvCxnSpPr>
            <p:spPr bwMode="auto">
              <a:xfrm>
                <a:off x="8656525" y="1351712"/>
                <a:ext cx="754061" cy="222955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C78E074F-2139-1845-BC98-AC831B307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08851" y="2173321"/>
                <a:ext cx="426271" cy="277181"/>
              </a:xfrm>
              <a:prstGeom prst="rect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</p:pic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1C763A4B-22DA-A349-AF8D-17F4D887EBBB}"/>
                  </a:ext>
                </a:extLst>
              </p:cNvPr>
              <p:cNvSpPr/>
              <p:nvPr/>
            </p:nvSpPr>
            <p:spPr>
              <a:xfrm>
                <a:off x="7073675" y="4376703"/>
                <a:ext cx="15013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ea typeface="Helvetica Neue Light" charset="0"/>
                    <a:cs typeface="Helvetica Neue Light" charset="0"/>
                  </a:rPr>
                  <a:t>viewing circle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EB757461-EE4E-A741-8475-3DD3C723BDE6}"/>
                  </a:ext>
                </a:extLst>
              </p:cNvPr>
              <p:cNvSpPr/>
              <p:nvPr/>
            </p:nvSpPr>
            <p:spPr>
              <a:xfrm>
                <a:off x="10124016" y="4333662"/>
                <a:ext cx="14879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i="1" dirty="0" err="1">
                    <a:solidFill>
                      <a:srgbClr val="033AF2"/>
                    </a:solidFill>
                    <a:latin typeface="Helvetica Neue Thin" charset="0"/>
                    <a:ea typeface="Helvetica Neue Thin" charset="0"/>
                    <a:cs typeface="Helvetica Neue Thin" charset="0"/>
                  </a:rPr>
                  <a:t>Omnistereo</a:t>
                </a:r>
                <a:r>
                  <a:rPr lang="en-US" sz="1200" b="1" i="1" dirty="0">
                    <a:solidFill>
                      <a:srgbClr val="033AF2"/>
                    </a:solidFill>
                    <a:latin typeface="Helvetica Neue Thin" charset="0"/>
                    <a:ea typeface="Helvetica Neue Thin" charset="0"/>
                    <a:cs typeface="Helvetica Neue Thin" charset="0"/>
                  </a:rPr>
                  <a:t> </a:t>
                </a:r>
              </a:p>
              <a:p>
                <a:pPr algn="ctr"/>
                <a:r>
                  <a:rPr lang="en-US" sz="1200" b="1" i="1" dirty="0">
                    <a:solidFill>
                      <a:srgbClr val="033AF2"/>
                    </a:solidFill>
                    <a:latin typeface="Helvetica Neue Thin" charset="0"/>
                    <a:ea typeface="Helvetica Neue Thin" charset="0"/>
                    <a:cs typeface="Helvetica Neue Thin" charset="0"/>
                  </a:rPr>
                  <a:t>[</a:t>
                </a:r>
                <a:r>
                  <a:rPr lang="en-US" sz="1200" b="1" i="1" dirty="0" err="1">
                    <a:solidFill>
                      <a:srgbClr val="033AF2"/>
                    </a:solidFill>
                    <a:latin typeface="Helvetica Neue Thin" charset="0"/>
                    <a:ea typeface="Helvetica Neue Thin" charset="0"/>
                    <a:cs typeface="Helvetica Neue Thin" charset="0"/>
                  </a:rPr>
                  <a:t>Peleg</a:t>
                </a:r>
                <a:r>
                  <a:rPr lang="en-US" sz="1200" b="1" i="1" dirty="0">
                    <a:solidFill>
                      <a:srgbClr val="033AF2"/>
                    </a:solidFill>
                    <a:latin typeface="Helvetica Neue Thin" charset="0"/>
                    <a:ea typeface="Helvetica Neue Thin" charset="0"/>
                    <a:cs typeface="Helvetica Neue Thin" charset="0"/>
                  </a:rPr>
                  <a:t> et al. 2001]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81383C3-A767-C54F-A969-6BAE744736F8}"/>
                  </a:ext>
                </a:extLst>
              </p:cNvPr>
              <p:cNvSpPr/>
              <p:nvPr/>
            </p:nvSpPr>
            <p:spPr>
              <a:xfrm>
                <a:off x="7243944" y="1894807"/>
                <a:ext cx="13572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ea typeface="Helvetica Neue Light" charset="0"/>
                    <a:cs typeface="Helvetica Neue Light" charset="0"/>
                  </a:rPr>
                  <a:t>Real Camera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A914301-D83A-2648-BC2D-177439107EE4}"/>
                  </a:ext>
                </a:extLst>
              </p:cNvPr>
              <p:cNvSpPr/>
              <p:nvPr/>
            </p:nvSpPr>
            <p:spPr>
              <a:xfrm>
                <a:off x="10038511" y="2564435"/>
                <a:ext cx="13572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ea typeface="Helvetica Neue Light" charset="0"/>
                    <a:cs typeface="Helvetica Neue Light" charset="0"/>
                  </a:rPr>
                  <a:t>Real Camera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A9916B-F86B-8B47-A0D9-208488DE2EF4}"/>
                </a:ext>
              </a:extLst>
            </p:cNvPr>
            <p:cNvGrpSpPr/>
            <p:nvPr/>
          </p:nvGrpSpPr>
          <p:grpSpPr>
            <a:xfrm>
              <a:off x="6962460" y="5131566"/>
              <a:ext cx="4419560" cy="1317566"/>
              <a:chOff x="5701643" y="4770563"/>
              <a:chExt cx="5680377" cy="169344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1C68541-96A8-7347-BC71-CD1FA0A91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1643" y="4770563"/>
                <a:ext cx="2731360" cy="1693443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6DA028E2-C1C6-CF4D-B600-1EB35A372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10374" y="4770563"/>
                <a:ext cx="2571646" cy="1659375"/>
              </a:xfrm>
              <a:prstGeom prst="rect">
                <a:avLst/>
              </a:prstGeom>
            </p:spPr>
          </p:pic>
        </p:grp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757757-F40A-3C46-BFD3-DFEEE56A838A}"/>
              </a:ext>
            </a:extLst>
          </p:cNvPr>
          <p:cNvCxnSpPr/>
          <p:nvPr/>
        </p:nvCxnSpPr>
        <p:spPr>
          <a:xfrm>
            <a:off x="1369942" y="3992737"/>
            <a:ext cx="285305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8E4BC21-3F6F-5D4A-B56E-6E04CBFFB253}"/>
              </a:ext>
            </a:extLst>
          </p:cNvPr>
          <p:cNvSpPr/>
          <p:nvPr/>
        </p:nvSpPr>
        <p:spPr>
          <a:xfrm>
            <a:off x="2136942" y="3377695"/>
            <a:ext cx="1326052" cy="121152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12BD453-349C-304D-8253-FB4F4A0BC0C9}"/>
              </a:ext>
            </a:extLst>
          </p:cNvPr>
          <p:cNvCxnSpPr/>
          <p:nvPr/>
        </p:nvCxnSpPr>
        <p:spPr bwMode="auto">
          <a:xfrm flipV="1">
            <a:off x="2313032" y="1325563"/>
            <a:ext cx="704445" cy="2220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4D69A82-F661-4F40-938C-8480C5F3CB56}"/>
              </a:ext>
            </a:extLst>
          </p:cNvPr>
          <p:cNvCxnSpPr/>
          <p:nvPr/>
        </p:nvCxnSpPr>
        <p:spPr bwMode="auto">
          <a:xfrm flipH="1">
            <a:off x="2286100" y="1325563"/>
            <a:ext cx="803497" cy="22960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EE0D6C29-948F-D048-81AC-12B4BC156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254" y="3590178"/>
            <a:ext cx="426271" cy="277181"/>
          </a:xfrm>
          <a:prstGeom prst="rect">
            <a:avLst/>
          </a:prstGeom>
          <a:scene3d>
            <a:camera prst="orthographicFront">
              <a:rot lat="0" lon="0" rev="4500000"/>
            </a:camera>
            <a:lightRig rig="threePt" dir="t"/>
          </a:scene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66437F-4178-794F-8D55-77703AE74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60" y="3587473"/>
            <a:ext cx="426271" cy="277181"/>
          </a:xfrm>
          <a:prstGeom prst="rect">
            <a:avLst/>
          </a:prstGeom>
          <a:scene3d>
            <a:camera prst="orthographicFront">
              <a:rot lat="0" lon="0" rev="6900000"/>
            </a:camera>
            <a:lightRig rig="threePt" dir="t"/>
          </a:scene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23BC18B-221B-5241-96E7-9B1EBF35A69E}"/>
              </a:ext>
            </a:extLst>
          </p:cNvPr>
          <p:cNvCxnSpPr/>
          <p:nvPr/>
        </p:nvCxnSpPr>
        <p:spPr bwMode="auto">
          <a:xfrm>
            <a:off x="2433260" y="1325563"/>
            <a:ext cx="835066" cy="22205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83C7099-EF28-2845-910E-A1DE1CCCF0F6}"/>
              </a:ext>
            </a:extLst>
          </p:cNvPr>
          <p:cNvCxnSpPr/>
          <p:nvPr/>
        </p:nvCxnSpPr>
        <p:spPr bwMode="auto">
          <a:xfrm>
            <a:off x="2514737" y="1325563"/>
            <a:ext cx="754061" cy="22295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7BBC7FF9-C4F3-6B44-864A-1F78A35DDAEB}"/>
              </a:ext>
            </a:extLst>
          </p:cNvPr>
          <p:cNvSpPr/>
          <p:nvPr/>
        </p:nvSpPr>
        <p:spPr>
          <a:xfrm>
            <a:off x="592911" y="3154928"/>
            <a:ext cx="1234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a typeface="Helvetica Neue Light" charset="0"/>
                <a:cs typeface="Helvetica Neue Light" charset="0"/>
              </a:rPr>
              <a:t>viewpoints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27426A9-2638-4C42-ADA9-4459A8E637C6}"/>
              </a:ext>
            </a:extLst>
          </p:cNvPr>
          <p:cNvCxnSpPr/>
          <p:nvPr/>
        </p:nvCxnSpPr>
        <p:spPr>
          <a:xfrm>
            <a:off x="1830902" y="3377695"/>
            <a:ext cx="306040" cy="243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0E0D6AF-B6FC-5041-96ED-98F5788B64C9}"/>
              </a:ext>
            </a:extLst>
          </p:cNvPr>
          <p:cNvCxnSpPr/>
          <p:nvPr/>
        </p:nvCxnSpPr>
        <p:spPr>
          <a:xfrm>
            <a:off x="1830902" y="3349561"/>
            <a:ext cx="1328058" cy="3231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0" name="SpinVR_ Towards Live-streaming 3D VR Video | SIGGRAPH Asia 2017.mp4">
            <a:hlinkClick r:id="" action="ppaction://media"/>
            <a:extLst>
              <a:ext uri="{FF2B5EF4-FFF2-40B4-BE49-F238E27FC236}">
                <a16:creationId xmlns:a16="http://schemas.microsoft.com/office/drawing/2014/main" id="{71715CA3-3AEE-8B46-B111-4EEB8B7112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585.3278" end="227842.9072"/>
                </p14:media>
              </p:ext>
            </p:extLst>
          </p:nvPr>
        </p:nvPicPr>
        <p:blipFill rotWithShape="1">
          <a:blip r:embed="rId8"/>
          <a:srcRect l="4206" t="38392" r="76573" b="29739"/>
          <a:stretch/>
        </p:blipFill>
        <p:spPr>
          <a:xfrm>
            <a:off x="1848050" y="4696972"/>
            <a:ext cx="1909965" cy="178137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64D2000C-4ACC-FF40-98CC-3C7F55A9C7B2}"/>
              </a:ext>
            </a:extLst>
          </p:cNvPr>
          <p:cNvSpPr/>
          <p:nvPr/>
        </p:nvSpPr>
        <p:spPr>
          <a:xfrm>
            <a:off x="4412749" y="3061054"/>
            <a:ext cx="1727200" cy="74502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77507CF-E99D-4F4C-A162-3C16644B8F52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21</a:t>
            </a:r>
          </a:p>
        </p:txBody>
      </p:sp>
    </p:spTree>
    <p:extLst>
      <p:ext uri="{BB962C8B-B14F-4D97-AF65-F5344CB8AC3E}">
        <p14:creationId xmlns:p14="http://schemas.microsoft.com/office/powerpoint/2010/main" val="16842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3781-BE25-864B-A01A-5CA28107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/>
              <a:t>Virtual Camera using Interpolation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B757461-EE4E-A741-8475-3DD3C723BDE6}"/>
              </a:ext>
            </a:extLst>
          </p:cNvPr>
          <p:cNvSpPr/>
          <p:nvPr/>
        </p:nvSpPr>
        <p:spPr>
          <a:xfrm>
            <a:off x="440105" y="5789434"/>
            <a:ext cx="1487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i="1" dirty="0" err="1">
                <a:solidFill>
                  <a:srgbClr val="033AF2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Omnistereo</a:t>
            </a:r>
            <a:r>
              <a:rPr lang="en-US" sz="1200" b="1" i="1" dirty="0">
                <a:solidFill>
                  <a:srgbClr val="033AF2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</a:p>
          <a:p>
            <a:pPr algn="ctr"/>
            <a:r>
              <a:rPr lang="en-US" sz="1200" b="1" i="1" dirty="0">
                <a:solidFill>
                  <a:srgbClr val="033AF2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[</a:t>
            </a:r>
            <a:r>
              <a:rPr lang="en-US" sz="1200" b="1" i="1" dirty="0" err="1">
                <a:solidFill>
                  <a:srgbClr val="033AF2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Peleg</a:t>
            </a:r>
            <a:r>
              <a:rPr lang="en-US" sz="1200" b="1" i="1" dirty="0">
                <a:solidFill>
                  <a:srgbClr val="033AF2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et al. 2001]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545171-E06D-494B-9168-BA070101DB8B}"/>
              </a:ext>
            </a:extLst>
          </p:cNvPr>
          <p:cNvGrpSpPr/>
          <p:nvPr/>
        </p:nvGrpSpPr>
        <p:grpSpPr>
          <a:xfrm>
            <a:off x="611743" y="1370541"/>
            <a:ext cx="4649464" cy="3588134"/>
            <a:chOff x="595086" y="1325563"/>
            <a:chExt cx="4649464" cy="358813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B722D73-57E8-B14D-B5FD-2B688B1C5783}"/>
                </a:ext>
              </a:extLst>
            </p:cNvPr>
            <p:cNvCxnSpPr/>
            <p:nvPr/>
          </p:nvCxnSpPr>
          <p:spPr>
            <a:xfrm>
              <a:off x="1144356" y="3992737"/>
              <a:ext cx="2853059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CA4BDED-1282-6B47-BA08-21F07508394F}"/>
                </a:ext>
              </a:extLst>
            </p:cNvPr>
            <p:cNvSpPr/>
            <p:nvPr/>
          </p:nvSpPr>
          <p:spPr>
            <a:xfrm>
              <a:off x="1911356" y="3377695"/>
              <a:ext cx="1326052" cy="1207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3A8469B-1C79-0F41-A0DA-374604F971E4}"/>
                </a:ext>
              </a:extLst>
            </p:cNvPr>
            <p:cNvCxnSpPr/>
            <p:nvPr/>
          </p:nvCxnSpPr>
          <p:spPr>
            <a:xfrm flipH="1">
              <a:off x="2529310" y="1325563"/>
              <a:ext cx="25302" cy="3588134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91E79D9-8AA0-6B40-BB57-5AB46E3323E0}"/>
                </a:ext>
              </a:extLst>
            </p:cNvPr>
            <p:cNvCxnSpPr>
              <a:stCxn id="112" idx="0"/>
            </p:cNvCxnSpPr>
            <p:nvPr/>
          </p:nvCxnSpPr>
          <p:spPr bwMode="auto">
            <a:xfrm flipV="1">
              <a:off x="2338449" y="1834316"/>
              <a:ext cx="1985435" cy="154747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0C8B583-3579-8C4D-8E39-6418F3312526}"/>
                </a:ext>
              </a:extLst>
            </p:cNvPr>
            <p:cNvCxnSpPr>
              <a:endCxn id="112" idx="2"/>
            </p:cNvCxnSpPr>
            <p:nvPr/>
          </p:nvCxnSpPr>
          <p:spPr bwMode="auto">
            <a:xfrm flipH="1">
              <a:off x="2292729" y="1911048"/>
              <a:ext cx="2067367" cy="15164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39012F45-3434-F94D-964A-5B23F84001B7}"/>
                </a:ext>
              </a:extLst>
            </p:cNvPr>
            <p:cNvSpPr/>
            <p:nvPr/>
          </p:nvSpPr>
          <p:spPr>
            <a:xfrm>
              <a:off x="595086" y="2160735"/>
              <a:ext cx="3868447" cy="2667175"/>
            </a:xfrm>
            <a:prstGeom prst="arc">
              <a:avLst>
                <a:gd name="adj1" fmla="val 11394011"/>
                <a:gd name="adj2" fmla="val 21047844"/>
              </a:avLst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0FDCA7C-4B6E-1A46-A9FA-0638345B9F92}"/>
                </a:ext>
              </a:extLst>
            </p:cNvPr>
            <p:cNvCxnSpPr/>
            <p:nvPr/>
          </p:nvCxnSpPr>
          <p:spPr bwMode="auto">
            <a:xfrm flipH="1" flipV="1">
              <a:off x="1133569" y="1332345"/>
              <a:ext cx="1384833" cy="8148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C151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5AD76E1-5394-D94E-9DCC-2261AFF6E6C0}"/>
                </a:ext>
              </a:extLst>
            </p:cNvPr>
            <p:cNvCxnSpPr/>
            <p:nvPr/>
          </p:nvCxnSpPr>
          <p:spPr bwMode="auto">
            <a:xfrm flipV="1">
              <a:off x="2595133" y="1339126"/>
              <a:ext cx="1380522" cy="8216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C151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461EFE1-70AB-D540-85A6-DC90D666E8FD}"/>
                </a:ext>
              </a:extLst>
            </p:cNvPr>
            <p:cNvCxnSpPr/>
            <p:nvPr/>
          </p:nvCxnSpPr>
          <p:spPr>
            <a:xfrm>
              <a:off x="1133569" y="1325563"/>
              <a:ext cx="1421043" cy="0"/>
            </a:xfrm>
            <a:prstGeom prst="line">
              <a:avLst/>
            </a:prstGeom>
            <a:ln w="635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1656AE6-331B-B546-B674-CD8D58CBBDE3}"/>
                </a:ext>
              </a:extLst>
            </p:cNvPr>
            <p:cNvCxnSpPr/>
            <p:nvPr/>
          </p:nvCxnSpPr>
          <p:spPr>
            <a:xfrm>
              <a:off x="2554612" y="1325563"/>
              <a:ext cx="1421043" cy="0"/>
            </a:xfrm>
            <a:prstGeom prst="line">
              <a:avLst/>
            </a:prstGeom>
            <a:ln w="635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8202223-1DC6-9641-9DFC-E314BEA3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9126" y="2354953"/>
              <a:ext cx="426271" cy="277181"/>
            </a:xfrm>
            <a:prstGeom prst="rect">
              <a:avLst/>
            </a:prstGeom>
            <a:scene3d>
              <a:camera prst="orthographicFront">
                <a:rot lat="0" lon="0" rev="3600000"/>
              </a:camera>
              <a:lightRig rig="threePt" dir="t"/>
            </a:scene3d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1D16984-4A23-3B45-8669-7643DBDDABD4}"/>
                </a:ext>
              </a:extLst>
            </p:cNvPr>
            <p:cNvGrpSpPr/>
            <p:nvPr/>
          </p:nvGrpSpPr>
          <p:grpSpPr>
            <a:xfrm>
              <a:off x="2402464" y="1630202"/>
              <a:ext cx="2842086" cy="835174"/>
              <a:chOff x="714402" y="3015946"/>
              <a:chExt cx="2842086" cy="835174"/>
            </a:xfrm>
            <a:scene3d>
              <a:camera prst="orthographicFront">
                <a:rot lat="0" lon="0" rev="19799999"/>
              </a:camera>
              <a:lightRig rig="threePt" dir="t"/>
            </a:scene3d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1DC9E85-F994-9540-958E-AA83BC1F87F5}"/>
                  </a:ext>
                </a:extLst>
              </p:cNvPr>
              <p:cNvCxnSpPr/>
              <p:nvPr/>
            </p:nvCxnSpPr>
            <p:spPr bwMode="auto">
              <a:xfrm flipH="1" flipV="1">
                <a:off x="714402" y="3022728"/>
                <a:ext cx="1384833" cy="81482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8C151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29C797A-C4A7-0042-8736-8CBC1CE9FCBD}"/>
                  </a:ext>
                </a:extLst>
              </p:cNvPr>
              <p:cNvCxnSpPr/>
              <p:nvPr/>
            </p:nvCxnSpPr>
            <p:spPr bwMode="auto">
              <a:xfrm flipV="1">
                <a:off x="2175966" y="3029509"/>
                <a:ext cx="1380522" cy="8216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8C1515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5A4E94C-64D3-D745-A8AC-4C88380016FC}"/>
                  </a:ext>
                </a:extLst>
              </p:cNvPr>
              <p:cNvCxnSpPr/>
              <p:nvPr/>
            </p:nvCxnSpPr>
            <p:spPr>
              <a:xfrm>
                <a:off x="714402" y="3015946"/>
                <a:ext cx="1421043" cy="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CC088A4-C615-B34A-971C-860B9F0E5BE8}"/>
                  </a:ext>
                </a:extLst>
              </p:cNvPr>
              <p:cNvCxnSpPr/>
              <p:nvPr/>
            </p:nvCxnSpPr>
            <p:spPr>
              <a:xfrm>
                <a:off x="2135445" y="3015946"/>
                <a:ext cx="1421043" cy="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666757A-AF11-6745-845A-3C3DB008ACAB}"/>
                </a:ext>
              </a:extLst>
            </p:cNvPr>
            <p:cNvSpPr/>
            <p:nvPr/>
          </p:nvSpPr>
          <p:spPr>
            <a:xfrm>
              <a:off x="2292729" y="3381787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EBFB1340-E468-7D4D-8C5C-937BC54767AE}"/>
                </a:ext>
              </a:extLst>
            </p:cNvPr>
            <p:cNvSpPr/>
            <p:nvPr/>
          </p:nvSpPr>
          <p:spPr>
            <a:xfrm>
              <a:off x="2023165" y="3527731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0639429-D926-5C46-A4AC-0C41D26F8A78}"/>
                </a:ext>
              </a:extLst>
            </p:cNvPr>
            <p:cNvCxnSpPr/>
            <p:nvPr/>
          </p:nvCxnSpPr>
          <p:spPr bwMode="auto">
            <a:xfrm flipV="1">
              <a:off x="2087446" y="1325563"/>
              <a:ext cx="704445" cy="2220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988528-54B3-4440-A018-27F75288A583}"/>
                </a:ext>
              </a:extLst>
            </p:cNvPr>
            <p:cNvCxnSpPr/>
            <p:nvPr/>
          </p:nvCxnSpPr>
          <p:spPr bwMode="auto">
            <a:xfrm flipH="1">
              <a:off x="2060514" y="1325563"/>
              <a:ext cx="803497" cy="22960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8E074F-2139-1845-BC98-AC831B30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477" y="2147172"/>
              <a:ext cx="426271" cy="277181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C763A4B-22DA-A349-AF8D-17F4D887EBBB}"/>
                </a:ext>
              </a:extLst>
            </p:cNvPr>
            <p:cNvSpPr/>
            <p:nvPr/>
          </p:nvSpPr>
          <p:spPr>
            <a:xfrm>
              <a:off x="706301" y="4350554"/>
              <a:ext cx="15013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ea typeface="Helvetica Neue Light" charset="0"/>
                  <a:cs typeface="Helvetica Neue Light" charset="0"/>
                </a:rPr>
                <a:t>viewing circle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B81383C3-A767-C54F-A969-6BAE744736F8}"/>
                </a:ext>
              </a:extLst>
            </p:cNvPr>
            <p:cNvSpPr/>
            <p:nvPr/>
          </p:nvSpPr>
          <p:spPr>
            <a:xfrm>
              <a:off x="876570" y="1868658"/>
              <a:ext cx="13572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ea typeface="Helvetica Neue Light" charset="0"/>
                  <a:cs typeface="Helvetica Neue Light" charset="0"/>
                </a:rPr>
                <a:t>Real Camera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A914301-D83A-2648-BC2D-177439107EE4}"/>
                </a:ext>
              </a:extLst>
            </p:cNvPr>
            <p:cNvSpPr/>
            <p:nvPr/>
          </p:nvSpPr>
          <p:spPr>
            <a:xfrm>
              <a:off x="3671137" y="2538286"/>
              <a:ext cx="13572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ea typeface="Helvetica Neue Light" charset="0"/>
                  <a:cs typeface="Helvetica Neue Light" charset="0"/>
                </a:rPr>
                <a:t>Real Camera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046C143A-C088-C644-A9C5-11B3B8423E37}"/>
              </a:ext>
            </a:extLst>
          </p:cNvPr>
          <p:cNvSpPr/>
          <p:nvPr/>
        </p:nvSpPr>
        <p:spPr>
          <a:xfrm>
            <a:off x="6456908" y="5577689"/>
            <a:ext cx="1545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ea typeface="Helvetica Neue Light" charset="0"/>
                <a:cs typeface="Helvetica Neue Light" charset="0"/>
              </a:rPr>
              <a:t>Left Panorama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1AB3DD3-13FA-A945-A9B8-9F11210D8575}"/>
              </a:ext>
            </a:extLst>
          </p:cNvPr>
          <p:cNvSpPr/>
          <p:nvPr/>
        </p:nvSpPr>
        <p:spPr>
          <a:xfrm>
            <a:off x="8974451" y="3361122"/>
            <a:ext cx="1326052" cy="121152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D3D9E39-B1E2-9649-AC28-58202E2105E8}"/>
              </a:ext>
            </a:extLst>
          </p:cNvPr>
          <p:cNvCxnSpPr/>
          <p:nvPr/>
        </p:nvCxnSpPr>
        <p:spPr>
          <a:xfrm flipH="1">
            <a:off x="9592406" y="3133926"/>
            <a:ext cx="17921" cy="176319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Arc 60">
            <a:extLst>
              <a:ext uri="{FF2B5EF4-FFF2-40B4-BE49-F238E27FC236}">
                <a16:creationId xmlns:a16="http://schemas.microsoft.com/office/drawing/2014/main" id="{131F5A78-D93B-C346-8B82-2D8253A8D328}"/>
              </a:ext>
            </a:extLst>
          </p:cNvPr>
          <p:cNvSpPr/>
          <p:nvPr/>
        </p:nvSpPr>
        <p:spPr>
          <a:xfrm>
            <a:off x="7658181" y="2144162"/>
            <a:ext cx="3868447" cy="2667175"/>
          </a:xfrm>
          <a:prstGeom prst="arc">
            <a:avLst>
              <a:gd name="adj1" fmla="val 11394011"/>
              <a:gd name="adj2" fmla="val 21047844"/>
            </a:avLst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F4657B1-4029-4A4E-8CA4-4E254FB18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572" y="2130599"/>
            <a:ext cx="426271" cy="27718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4DD6EB43-2001-9D49-94AF-7498A6C9D257}"/>
              </a:ext>
            </a:extLst>
          </p:cNvPr>
          <p:cNvSpPr/>
          <p:nvPr/>
        </p:nvSpPr>
        <p:spPr>
          <a:xfrm>
            <a:off x="9358852" y="3361122"/>
            <a:ext cx="9144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583C37A-21D0-B743-B294-6BF2EA7530A2}"/>
              </a:ext>
            </a:extLst>
          </p:cNvPr>
          <p:cNvCxnSpPr/>
          <p:nvPr/>
        </p:nvCxnSpPr>
        <p:spPr>
          <a:xfrm>
            <a:off x="8207451" y="3976164"/>
            <a:ext cx="2853059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F2F06C80-2319-AE42-8062-3F3DDDCBA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221" y="2338380"/>
            <a:ext cx="426271" cy="277181"/>
          </a:xfrm>
          <a:prstGeom prst="rect">
            <a:avLst/>
          </a:prstGeom>
          <a:scene3d>
            <a:camera prst="orthographicFront">
              <a:rot lat="0" lon="0" rev="3600000"/>
            </a:camera>
            <a:lightRig rig="threePt" dir="t"/>
          </a:scene3d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2FA44638-F59D-9E4C-A97F-6CDA66255F85}"/>
              </a:ext>
            </a:extLst>
          </p:cNvPr>
          <p:cNvSpPr/>
          <p:nvPr/>
        </p:nvSpPr>
        <p:spPr>
          <a:xfrm>
            <a:off x="10114993" y="2164428"/>
            <a:ext cx="91440" cy="9144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28F1C25-D7CB-7440-99EB-A52C8CEBD275}"/>
              </a:ext>
            </a:extLst>
          </p:cNvPr>
          <p:cNvCxnSpPr/>
          <p:nvPr/>
        </p:nvCxnSpPr>
        <p:spPr bwMode="auto">
          <a:xfrm flipH="1" flipV="1">
            <a:off x="9272518" y="1031479"/>
            <a:ext cx="871829" cy="11439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C151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D2E1607-F5B8-0649-BD40-D13EBE0B70D4}"/>
              </a:ext>
            </a:extLst>
          </p:cNvPr>
          <p:cNvCxnSpPr/>
          <p:nvPr/>
        </p:nvCxnSpPr>
        <p:spPr bwMode="auto">
          <a:xfrm flipV="1">
            <a:off x="10165538" y="1615396"/>
            <a:ext cx="1446386" cy="5947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C151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DB787DD-ADA9-4346-B7C3-90D76AD380C0}"/>
              </a:ext>
            </a:extLst>
          </p:cNvPr>
          <p:cNvCxnSpPr/>
          <p:nvPr/>
        </p:nvCxnSpPr>
        <p:spPr>
          <a:xfrm>
            <a:off x="9272518" y="1040531"/>
            <a:ext cx="1169703" cy="268459"/>
          </a:xfrm>
          <a:prstGeom prst="line">
            <a:avLst/>
          </a:prstGeom>
          <a:ln w="6350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4736B1A-367D-2047-A8ED-075D9A4FBB92}"/>
              </a:ext>
            </a:extLst>
          </p:cNvPr>
          <p:cNvCxnSpPr/>
          <p:nvPr/>
        </p:nvCxnSpPr>
        <p:spPr>
          <a:xfrm>
            <a:off x="10442221" y="1310830"/>
            <a:ext cx="1169703" cy="268459"/>
          </a:xfrm>
          <a:prstGeom prst="line">
            <a:avLst/>
          </a:prstGeom>
          <a:ln w="6350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26429597-5B92-6242-9885-120DCD646DDA}"/>
              </a:ext>
            </a:extLst>
          </p:cNvPr>
          <p:cNvSpPr/>
          <p:nvPr/>
        </p:nvSpPr>
        <p:spPr>
          <a:xfrm>
            <a:off x="9226798" y="3421809"/>
            <a:ext cx="91440" cy="914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C331E99-826B-A14E-9AEE-CEFB852EFA0D}"/>
              </a:ext>
            </a:extLst>
          </p:cNvPr>
          <p:cNvCxnSpPr/>
          <p:nvPr/>
        </p:nvCxnSpPr>
        <p:spPr bwMode="auto">
          <a:xfrm flipH="1">
            <a:off x="9304847" y="1416223"/>
            <a:ext cx="1469442" cy="20189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A35FB37A-DA48-E840-AA9E-6729CB3C89F1}"/>
              </a:ext>
            </a:extLst>
          </p:cNvPr>
          <p:cNvSpPr/>
          <p:nvPr/>
        </p:nvSpPr>
        <p:spPr>
          <a:xfrm>
            <a:off x="9460687" y="2440277"/>
            <a:ext cx="280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6C37BF3-CBE1-B94B-9EC0-249BD44278EC}"/>
              </a:ext>
            </a:extLst>
          </p:cNvPr>
          <p:cNvSpPr/>
          <p:nvPr/>
        </p:nvSpPr>
        <p:spPr>
          <a:xfrm>
            <a:off x="10363585" y="2597305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A528C7E-C7C4-4E42-88A5-4F12D465678F}"/>
              </a:ext>
            </a:extLst>
          </p:cNvPr>
          <p:cNvSpPr/>
          <p:nvPr/>
        </p:nvSpPr>
        <p:spPr>
          <a:xfrm>
            <a:off x="9935154" y="2486144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X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FBBE8A-3144-5E46-A5C2-8A1C1108B8F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30200" y="2185017"/>
            <a:ext cx="426271" cy="277181"/>
          </a:xfrm>
          <a:prstGeom prst="rect">
            <a:avLst/>
          </a:prstGeom>
          <a:scene3d>
            <a:camera prst="orthographicFront">
              <a:rot lat="0" lon="0" rev="4500000"/>
            </a:camera>
            <a:lightRig rig="threePt" dir="t"/>
          </a:scene3d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BB3ECDA7-B7D4-BF4F-A272-C75050B250CB}"/>
              </a:ext>
            </a:extLst>
          </p:cNvPr>
          <p:cNvSpPr/>
          <p:nvPr/>
        </p:nvSpPr>
        <p:spPr>
          <a:xfrm>
            <a:off x="9091061" y="3520211"/>
            <a:ext cx="91440" cy="91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CEE8049-731B-4544-88E0-C7F56CB5688E}"/>
              </a:ext>
            </a:extLst>
          </p:cNvPr>
          <p:cNvSpPr/>
          <p:nvPr/>
        </p:nvSpPr>
        <p:spPr bwMode="auto">
          <a:xfrm>
            <a:off x="8094146" y="5241460"/>
            <a:ext cx="3436029" cy="963919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3FB065-5FC4-3341-876A-CDED000AF6BB}"/>
              </a:ext>
            </a:extLst>
          </p:cNvPr>
          <p:cNvSpPr/>
          <p:nvPr/>
        </p:nvSpPr>
        <p:spPr bwMode="auto">
          <a:xfrm>
            <a:off x="8902772" y="5257777"/>
            <a:ext cx="66864" cy="94760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993C52A-399E-2E49-BE7C-A6E59EED4961}"/>
              </a:ext>
            </a:extLst>
          </p:cNvPr>
          <p:cNvSpPr/>
          <p:nvPr/>
        </p:nvSpPr>
        <p:spPr bwMode="auto">
          <a:xfrm>
            <a:off x="9573960" y="5257777"/>
            <a:ext cx="66864" cy="94760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BDCEEE1-60FE-DB4C-9BD3-17C6C896C0EF}"/>
              </a:ext>
            </a:extLst>
          </p:cNvPr>
          <p:cNvSpPr/>
          <p:nvPr/>
        </p:nvSpPr>
        <p:spPr>
          <a:xfrm>
            <a:off x="7910331" y="4382346"/>
            <a:ext cx="1501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Helvetica Neue Light" charset="0"/>
                <a:cs typeface="Helvetica Neue Light" charset="0"/>
              </a:rPr>
              <a:t>viewing circle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40706C8-049E-0743-9B57-311A081ABB37}"/>
              </a:ext>
            </a:extLst>
          </p:cNvPr>
          <p:cNvSpPr/>
          <p:nvPr/>
        </p:nvSpPr>
        <p:spPr>
          <a:xfrm>
            <a:off x="8780278" y="4971644"/>
            <a:ext cx="264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8A88DB2-8BCB-5847-A9B6-4DB822BFC0AA}"/>
              </a:ext>
            </a:extLst>
          </p:cNvPr>
          <p:cNvSpPr/>
          <p:nvPr/>
        </p:nvSpPr>
        <p:spPr>
          <a:xfrm>
            <a:off x="9462834" y="4949964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15CF4B3-B919-004A-96E8-369D43C9928A}"/>
              </a:ext>
            </a:extLst>
          </p:cNvPr>
          <p:cNvSpPr/>
          <p:nvPr/>
        </p:nvSpPr>
        <p:spPr bwMode="auto">
          <a:xfrm>
            <a:off x="9233168" y="5257777"/>
            <a:ext cx="66864" cy="94760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73BFDC1-6C32-BB48-93C9-D07F73C04547}"/>
              </a:ext>
            </a:extLst>
          </p:cNvPr>
          <p:cNvSpPr/>
          <p:nvPr/>
        </p:nvSpPr>
        <p:spPr>
          <a:xfrm>
            <a:off x="9135223" y="4942102"/>
            <a:ext cx="277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x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2" name="Right Arrow 91">
            <a:extLst>
              <a:ext uri="{FF2B5EF4-FFF2-40B4-BE49-F238E27FC236}">
                <a16:creationId xmlns:a16="http://schemas.microsoft.com/office/drawing/2014/main" id="{2DE8661A-E3D5-C744-95D5-6AB097E9289A}"/>
              </a:ext>
            </a:extLst>
          </p:cNvPr>
          <p:cNvSpPr/>
          <p:nvPr/>
        </p:nvSpPr>
        <p:spPr>
          <a:xfrm>
            <a:off x="5169064" y="3039070"/>
            <a:ext cx="1727200" cy="74502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022ED-6758-9E40-98D8-5C2BA5DA0EC2}"/>
              </a:ext>
            </a:extLst>
          </p:cNvPr>
          <p:cNvSpPr txBox="1"/>
          <p:nvPr/>
        </p:nvSpPr>
        <p:spPr>
          <a:xfrm>
            <a:off x="4203915" y="3690145"/>
            <a:ext cx="3337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Intermediate slits are taken from virtual cameras interpolated using optical flow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67A6A-5350-304C-9E3F-CDEAC77E5446}"/>
              </a:ext>
            </a:extLst>
          </p:cNvPr>
          <p:cNvSpPr txBox="1"/>
          <p:nvPr/>
        </p:nvSpPr>
        <p:spPr>
          <a:xfrm>
            <a:off x="9626544" y="2713052"/>
            <a:ext cx="904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Virtual</a:t>
            </a:r>
            <a:br>
              <a:rPr lang="en-US" dirty="0"/>
            </a:br>
            <a:r>
              <a:rPr lang="en-US" dirty="0"/>
              <a:t>Camera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E1D34-BF48-AF49-AD58-E2431B56F03C}"/>
              </a:ext>
            </a:extLst>
          </p:cNvPr>
          <p:cNvSpPr txBox="1"/>
          <p:nvPr/>
        </p:nvSpPr>
        <p:spPr>
          <a:xfrm>
            <a:off x="8231123" y="1741754"/>
            <a:ext cx="135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Camera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A8541AF-24D1-294F-8DA8-5D2378B3FB82}"/>
              </a:ext>
            </a:extLst>
          </p:cNvPr>
          <p:cNvSpPr txBox="1"/>
          <p:nvPr/>
        </p:nvSpPr>
        <p:spPr>
          <a:xfrm>
            <a:off x="10941367" y="1999369"/>
            <a:ext cx="904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</a:t>
            </a:r>
            <a:br>
              <a:rPr lang="en-US" dirty="0"/>
            </a:br>
            <a:r>
              <a:rPr lang="en-US" dirty="0"/>
              <a:t>Camera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CD5421B-6598-9647-B6C5-3558FFBB1C5A}"/>
              </a:ext>
            </a:extLst>
          </p:cNvPr>
          <p:cNvCxnSpPr/>
          <p:nvPr/>
        </p:nvCxnSpPr>
        <p:spPr bwMode="auto">
          <a:xfrm flipV="1">
            <a:off x="9240189" y="1393303"/>
            <a:ext cx="1428288" cy="21065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B5132F00-3693-A545-895F-84B4E5482F11}"/>
              </a:ext>
            </a:extLst>
          </p:cNvPr>
          <p:cNvSpPr/>
          <p:nvPr/>
        </p:nvSpPr>
        <p:spPr>
          <a:xfrm>
            <a:off x="2398682" y="2519791"/>
            <a:ext cx="280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815E7DD-FF9E-724E-94EE-7152102C6E6A}"/>
              </a:ext>
            </a:extLst>
          </p:cNvPr>
          <p:cNvSpPr/>
          <p:nvPr/>
        </p:nvSpPr>
        <p:spPr>
          <a:xfrm>
            <a:off x="3301580" y="2676819"/>
            <a:ext cx="304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23799C0-E731-EB4C-A82C-0052D4BCFEB1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22</a:t>
            </a:r>
          </a:p>
        </p:txBody>
      </p:sp>
    </p:spTree>
    <p:extLst>
      <p:ext uri="{BB962C8B-B14F-4D97-AF65-F5344CB8AC3E}">
        <p14:creationId xmlns:p14="http://schemas.microsoft.com/office/powerpoint/2010/main" val="382646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7"/>
            </p:par>
          </p:childTnLst>
        </p:cTn>
      </p:par>
    </p:tnLst>
    <p:bldLst>
      <p:bldP spid="76" grpId="0"/>
      <p:bldP spid="88" grpId="0" animBg="1"/>
      <p:bldP spid="9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3781-BE25-864B-A01A-5CA28107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/>
              <a:t>Extending to Wide Baseline Panoramas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D46BC7F-FDB5-AB42-A9F5-CD0271CC880E}"/>
              </a:ext>
            </a:extLst>
          </p:cNvPr>
          <p:cNvGrpSpPr>
            <a:grpSpLocks noChangeAspect="1"/>
          </p:cNvGrpSpPr>
          <p:nvPr/>
        </p:nvGrpSpPr>
        <p:grpSpPr>
          <a:xfrm>
            <a:off x="595086" y="1325563"/>
            <a:ext cx="4053895" cy="3831104"/>
            <a:chOff x="6962460" y="1351712"/>
            <a:chExt cx="3868447" cy="3655848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9BDFA86-8569-7043-AB6C-16EFCADC8C68}"/>
                </a:ext>
              </a:extLst>
            </p:cNvPr>
            <p:cNvCxnSpPr/>
            <p:nvPr/>
          </p:nvCxnSpPr>
          <p:spPr>
            <a:xfrm>
              <a:off x="7511730" y="4018886"/>
              <a:ext cx="2853059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BD7928C-2B24-6A47-A237-4FEA2AF819E2}"/>
                </a:ext>
              </a:extLst>
            </p:cNvPr>
            <p:cNvSpPr/>
            <p:nvPr/>
          </p:nvSpPr>
          <p:spPr>
            <a:xfrm>
              <a:off x="8278730" y="3403844"/>
              <a:ext cx="1326052" cy="1207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6BBDFC4-8675-7A47-A21C-6CE35355B4D0}"/>
                </a:ext>
              </a:extLst>
            </p:cNvPr>
            <p:cNvCxnSpPr/>
            <p:nvPr/>
          </p:nvCxnSpPr>
          <p:spPr>
            <a:xfrm flipH="1">
              <a:off x="8896684" y="1351712"/>
              <a:ext cx="25302" cy="3588134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Arc 127">
              <a:extLst>
                <a:ext uri="{FF2B5EF4-FFF2-40B4-BE49-F238E27FC236}">
                  <a16:creationId xmlns:a16="http://schemas.microsoft.com/office/drawing/2014/main" id="{79CA4C38-5FA4-514D-875E-1834AF28409E}"/>
                </a:ext>
              </a:extLst>
            </p:cNvPr>
            <p:cNvSpPr/>
            <p:nvPr/>
          </p:nvSpPr>
          <p:spPr>
            <a:xfrm>
              <a:off x="6962460" y="2186884"/>
              <a:ext cx="3868447" cy="2667175"/>
            </a:xfrm>
            <a:prstGeom prst="arc">
              <a:avLst>
                <a:gd name="adj1" fmla="val 11394011"/>
                <a:gd name="adj2" fmla="val 21047844"/>
              </a:avLst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7332574-2248-8A40-B5D4-C4A8E637E0E3}"/>
                </a:ext>
              </a:extLst>
            </p:cNvPr>
            <p:cNvCxnSpPr/>
            <p:nvPr/>
          </p:nvCxnSpPr>
          <p:spPr bwMode="auto">
            <a:xfrm flipH="1" flipV="1">
              <a:off x="7500943" y="1358494"/>
              <a:ext cx="1384833" cy="8148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C151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880DB9F2-74DA-114D-9AA2-0F2663715C30}"/>
                </a:ext>
              </a:extLst>
            </p:cNvPr>
            <p:cNvCxnSpPr/>
            <p:nvPr/>
          </p:nvCxnSpPr>
          <p:spPr bwMode="auto">
            <a:xfrm flipV="1">
              <a:off x="8962507" y="1365275"/>
              <a:ext cx="1380522" cy="8216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C151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D25137B-B880-B045-B687-EA18E0B87390}"/>
                </a:ext>
              </a:extLst>
            </p:cNvPr>
            <p:cNvCxnSpPr/>
            <p:nvPr/>
          </p:nvCxnSpPr>
          <p:spPr>
            <a:xfrm>
              <a:off x="7500943" y="1351712"/>
              <a:ext cx="1421043" cy="0"/>
            </a:xfrm>
            <a:prstGeom prst="line">
              <a:avLst/>
            </a:prstGeom>
            <a:ln w="635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AD7F844-99CE-144F-B42C-4F99328A9F3B}"/>
                </a:ext>
              </a:extLst>
            </p:cNvPr>
            <p:cNvCxnSpPr/>
            <p:nvPr/>
          </p:nvCxnSpPr>
          <p:spPr>
            <a:xfrm>
              <a:off x="8921986" y="1351712"/>
              <a:ext cx="1421043" cy="0"/>
            </a:xfrm>
            <a:prstGeom prst="line">
              <a:avLst/>
            </a:prstGeom>
            <a:ln w="635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1835D7C-0918-FA49-AE58-E338DB7816B5}"/>
                </a:ext>
              </a:extLst>
            </p:cNvPr>
            <p:cNvSpPr/>
            <p:nvPr/>
          </p:nvSpPr>
          <p:spPr>
            <a:xfrm>
              <a:off x="8390539" y="3553880"/>
              <a:ext cx="91440" cy="914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A996A268-D9AB-2B48-9AA6-1A6FFA1A9626}"/>
                </a:ext>
              </a:extLst>
            </p:cNvPr>
            <p:cNvSpPr/>
            <p:nvPr/>
          </p:nvSpPr>
          <p:spPr>
            <a:xfrm>
              <a:off x="9365493" y="356169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2465F05-606A-8941-9697-0C8969E6F411}"/>
                </a:ext>
              </a:extLst>
            </p:cNvPr>
            <p:cNvCxnSpPr/>
            <p:nvPr/>
          </p:nvCxnSpPr>
          <p:spPr bwMode="auto">
            <a:xfrm flipV="1">
              <a:off x="8454820" y="1351712"/>
              <a:ext cx="704445" cy="2220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97CF2C4C-A4D2-8341-A62A-F107E9E14E5C}"/>
                </a:ext>
              </a:extLst>
            </p:cNvPr>
            <p:cNvCxnSpPr/>
            <p:nvPr/>
          </p:nvCxnSpPr>
          <p:spPr bwMode="auto">
            <a:xfrm flipH="1">
              <a:off x="8427888" y="1351712"/>
              <a:ext cx="803497" cy="22960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5499755-7591-9C46-9729-6EA9A39AE2A8}"/>
                </a:ext>
              </a:extLst>
            </p:cNvPr>
            <p:cNvCxnSpPr/>
            <p:nvPr/>
          </p:nvCxnSpPr>
          <p:spPr bwMode="auto">
            <a:xfrm>
              <a:off x="8575048" y="1351712"/>
              <a:ext cx="835066" cy="22205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8876F1F-9903-294D-A232-D6A73AC465D3}"/>
                </a:ext>
              </a:extLst>
            </p:cNvPr>
            <p:cNvCxnSpPr/>
            <p:nvPr/>
          </p:nvCxnSpPr>
          <p:spPr bwMode="auto">
            <a:xfrm>
              <a:off x="8656525" y="1351712"/>
              <a:ext cx="754061" cy="22295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8DFEB4F1-9C4F-4740-AD3A-C833D60EB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8851" y="2173321"/>
              <a:ext cx="426271" cy="277181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438244E-D330-A646-91C9-FFC8A7E14935}"/>
                </a:ext>
              </a:extLst>
            </p:cNvPr>
            <p:cNvSpPr/>
            <p:nvPr/>
          </p:nvSpPr>
          <p:spPr>
            <a:xfrm>
              <a:off x="8232327" y="4707293"/>
              <a:ext cx="1194619" cy="3002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ea typeface="Helvetica Neue Light" charset="0"/>
                  <a:cs typeface="Helvetica Neue Light" charset="0"/>
                </a:rPr>
                <a:t>viewing circle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69" name="Picture 168">
            <a:extLst>
              <a:ext uri="{FF2B5EF4-FFF2-40B4-BE49-F238E27FC236}">
                <a16:creationId xmlns:a16="http://schemas.microsoft.com/office/drawing/2014/main" id="{8C714E8B-2176-5048-ACE8-2E156042A0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94"/>
          <a:stretch/>
        </p:blipFill>
        <p:spPr>
          <a:xfrm>
            <a:off x="7831398" y="1343636"/>
            <a:ext cx="2895639" cy="339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B87642-0954-AB42-9AAF-A790448B80A9}"/>
              </a:ext>
            </a:extLst>
          </p:cNvPr>
          <p:cNvSpPr txBox="1"/>
          <p:nvPr/>
        </p:nvSpPr>
        <p:spPr>
          <a:xfrm>
            <a:off x="7678073" y="4906469"/>
            <a:ext cx="3202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Enlarged section of output left panorama</a:t>
            </a:r>
          </a:p>
          <a:p>
            <a:pPr algn="ctr"/>
            <a:r>
              <a:rPr lang="en-US" sz="2400" dirty="0"/>
              <a:t>Diameter = 6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3E03D-4BD0-9E4D-AAEA-EC38814EC46B}"/>
              </a:ext>
            </a:extLst>
          </p:cNvPr>
          <p:cNvSpPr txBox="1"/>
          <p:nvPr/>
        </p:nvSpPr>
        <p:spPr>
          <a:xfrm>
            <a:off x="4618341" y="3695730"/>
            <a:ext cx="2732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83FF2"/>
                </a:solidFill>
              </a:rPr>
              <a:t>What happens as we expand the viewing circle?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FC7151-8DB6-AE49-853D-9FFCB4CE2AD7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23</a:t>
            </a:r>
          </a:p>
        </p:txBody>
      </p:sp>
    </p:spTree>
    <p:extLst>
      <p:ext uri="{BB962C8B-B14F-4D97-AF65-F5344CB8AC3E}">
        <p14:creationId xmlns:p14="http://schemas.microsoft.com/office/powerpoint/2010/main" val="424597787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3781-BE25-864B-A01A-5CA28107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/>
              <a:t>Extending to Wide Baseline Panoramas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6ABC4F-5A60-1848-BA6D-2EA7B231832E}"/>
              </a:ext>
            </a:extLst>
          </p:cNvPr>
          <p:cNvGrpSpPr>
            <a:grpSpLocks noChangeAspect="1"/>
          </p:cNvGrpSpPr>
          <p:nvPr/>
        </p:nvGrpSpPr>
        <p:grpSpPr>
          <a:xfrm>
            <a:off x="637588" y="1325399"/>
            <a:ext cx="4011392" cy="4118141"/>
            <a:chOff x="800038" y="1325563"/>
            <a:chExt cx="5154756" cy="529193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C581217-BBF5-B540-8B29-84997D8AB8ED}"/>
                </a:ext>
              </a:extLst>
            </p:cNvPr>
            <p:cNvCxnSpPr/>
            <p:nvPr/>
          </p:nvCxnSpPr>
          <p:spPr>
            <a:xfrm>
              <a:off x="1531947" y="4879607"/>
              <a:ext cx="3801738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66C370A-0CB9-1A40-B959-4F113F8A65BF}"/>
                </a:ext>
              </a:extLst>
            </p:cNvPr>
            <p:cNvSpPr/>
            <p:nvPr/>
          </p:nvSpPr>
          <p:spPr>
            <a:xfrm>
              <a:off x="2052504" y="3603594"/>
              <a:ext cx="2769944" cy="25212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9D1A1A1-2371-DB44-BA1A-9335F8DA33D8}"/>
                </a:ext>
              </a:extLst>
            </p:cNvPr>
            <p:cNvCxnSpPr/>
            <p:nvPr/>
          </p:nvCxnSpPr>
          <p:spPr>
            <a:xfrm flipH="1">
              <a:off x="3377417" y="1325563"/>
              <a:ext cx="33715" cy="4781235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E6177ED7-D26C-3F4C-A255-EBA6C5B8B831}"/>
                </a:ext>
              </a:extLst>
            </p:cNvPr>
            <p:cNvSpPr/>
            <p:nvPr/>
          </p:nvSpPr>
          <p:spPr>
            <a:xfrm>
              <a:off x="800038" y="2438441"/>
              <a:ext cx="5154756" cy="3554046"/>
            </a:xfrm>
            <a:prstGeom prst="arc">
              <a:avLst>
                <a:gd name="adj1" fmla="val 11394011"/>
                <a:gd name="adj2" fmla="val 21047844"/>
              </a:avLst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2795225-EE43-B446-A9F1-4444A44D9233}"/>
                </a:ext>
              </a:extLst>
            </p:cNvPr>
            <p:cNvCxnSpPr/>
            <p:nvPr/>
          </p:nvCxnSpPr>
          <p:spPr bwMode="auto">
            <a:xfrm flipH="1" flipV="1">
              <a:off x="1517574" y="1334600"/>
              <a:ext cx="1845308" cy="10857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C151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C286EFD-F38A-194A-BBC6-9C8E94232A7E}"/>
                </a:ext>
              </a:extLst>
            </p:cNvPr>
            <p:cNvCxnSpPr/>
            <p:nvPr/>
          </p:nvCxnSpPr>
          <p:spPr bwMode="auto">
            <a:xfrm flipV="1">
              <a:off x="3465127" y="1343636"/>
              <a:ext cx="1839564" cy="10948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C151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6AE8449-33EE-3C45-B8FB-4EDA5B2120FA}"/>
                </a:ext>
              </a:extLst>
            </p:cNvPr>
            <p:cNvCxnSpPr/>
            <p:nvPr/>
          </p:nvCxnSpPr>
          <p:spPr>
            <a:xfrm>
              <a:off x="1517574" y="1325563"/>
              <a:ext cx="1893558" cy="0"/>
            </a:xfrm>
            <a:prstGeom prst="line">
              <a:avLst/>
            </a:prstGeom>
            <a:ln w="635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8A976CB-AF6B-C041-AA35-05E34ECD0036}"/>
                </a:ext>
              </a:extLst>
            </p:cNvPr>
            <p:cNvCxnSpPr/>
            <p:nvPr/>
          </p:nvCxnSpPr>
          <p:spPr>
            <a:xfrm>
              <a:off x="3411132" y="1325563"/>
              <a:ext cx="1893558" cy="0"/>
            </a:xfrm>
            <a:prstGeom prst="line">
              <a:avLst/>
            </a:prstGeom>
            <a:ln w="635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864C7BC-74D4-D84F-9994-A18693E4271D}"/>
                </a:ext>
              </a:extLst>
            </p:cNvPr>
            <p:cNvSpPr/>
            <p:nvPr/>
          </p:nvSpPr>
          <p:spPr>
            <a:xfrm>
              <a:off x="2215421" y="4132028"/>
              <a:ext cx="121845" cy="12184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27E0292-C82A-514C-A46A-EF1D2A61E1A6}"/>
                </a:ext>
              </a:extLst>
            </p:cNvPr>
            <p:cNvSpPr/>
            <p:nvPr/>
          </p:nvSpPr>
          <p:spPr>
            <a:xfrm>
              <a:off x="4553841" y="4130566"/>
              <a:ext cx="121845" cy="1218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8CE359B-79D8-2A4C-AB0E-13FC6940FAFD}"/>
                </a:ext>
              </a:extLst>
            </p:cNvPr>
            <p:cNvCxnSpPr>
              <a:cxnSpLocks/>
              <a:stCxn id="90" idx="0"/>
            </p:cNvCxnSpPr>
            <p:nvPr/>
          </p:nvCxnSpPr>
          <p:spPr bwMode="auto">
            <a:xfrm flipV="1">
              <a:off x="2276344" y="1343634"/>
              <a:ext cx="1725767" cy="27883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36E0D6A-34CF-A143-A1CD-211C9833A93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86000" y="1343635"/>
              <a:ext cx="1917705" cy="28026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CA90D92-ACB9-FA4A-AA06-D9F4189C01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40078" y="1343636"/>
              <a:ext cx="2016156" cy="27869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2FE4926-0E95-034C-B992-86B48220C3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52740" y="1343636"/>
              <a:ext cx="1835026" cy="28026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BAEC84B-15CB-5442-91EA-8311C59B7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7127" y="2420368"/>
              <a:ext cx="568012" cy="369347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1D6CD97-AD4D-364D-8A11-13D17F0B7A1B}"/>
                </a:ext>
              </a:extLst>
            </p:cNvPr>
            <p:cNvSpPr/>
            <p:nvPr/>
          </p:nvSpPr>
          <p:spPr>
            <a:xfrm>
              <a:off x="2540078" y="6217384"/>
              <a:ext cx="1591845" cy="400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ea typeface="Helvetica Neue Light" charset="0"/>
                  <a:cs typeface="Helvetica Neue Light" charset="0"/>
                </a:rPr>
                <a:t>viewing circle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5B3F198-12F6-BC44-8150-B7A486D54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50018"/>
          <a:stretch/>
        </p:blipFill>
        <p:spPr>
          <a:xfrm>
            <a:off x="7835900" y="1325399"/>
            <a:ext cx="2886635" cy="3398428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8A20E137-1999-8A41-BC3B-DA5C4B4EF742}"/>
              </a:ext>
            </a:extLst>
          </p:cNvPr>
          <p:cNvSpPr txBox="1"/>
          <p:nvPr/>
        </p:nvSpPr>
        <p:spPr>
          <a:xfrm>
            <a:off x="7678073" y="4906469"/>
            <a:ext cx="3202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Enlarged section of output left panorama</a:t>
            </a:r>
          </a:p>
          <a:p>
            <a:pPr algn="ctr"/>
            <a:r>
              <a:rPr lang="en-US" sz="2400" dirty="0"/>
              <a:t>Diameter = 12 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C9F687-3BF1-A74C-8B23-E3911B454814}"/>
              </a:ext>
            </a:extLst>
          </p:cNvPr>
          <p:cNvSpPr txBox="1"/>
          <p:nvPr/>
        </p:nvSpPr>
        <p:spPr>
          <a:xfrm>
            <a:off x="4821966" y="3432368"/>
            <a:ext cx="26489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83FF2"/>
                </a:solidFill>
              </a:rPr>
              <a:t>Interpolated slits go outside the field of view of the real cameras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5D16C2-06F2-044F-BC2F-A934FD06445A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24</a:t>
            </a:r>
          </a:p>
        </p:txBody>
      </p:sp>
    </p:spTree>
    <p:extLst>
      <p:ext uri="{BB962C8B-B14F-4D97-AF65-F5344CB8AC3E}">
        <p14:creationId xmlns:p14="http://schemas.microsoft.com/office/powerpoint/2010/main" val="243022966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3781-BE25-864B-A01A-5CA28107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/>
              <a:t>Extending to Wide Baseline Panoramas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6D49DB-9484-D94A-B174-E0B8BB5C9170}"/>
              </a:ext>
            </a:extLst>
          </p:cNvPr>
          <p:cNvGrpSpPr>
            <a:grpSpLocks noChangeAspect="1"/>
          </p:cNvGrpSpPr>
          <p:nvPr/>
        </p:nvGrpSpPr>
        <p:grpSpPr>
          <a:xfrm>
            <a:off x="689287" y="1325398"/>
            <a:ext cx="3956591" cy="4289685"/>
            <a:chOff x="800038" y="1325398"/>
            <a:chExt cx="5154756" cy="558872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C581217-BBF5-B540-8B29-84997D8AB8ED}"/>
                </a:ext>
              </a:extLst>
            </p:cNvPr>
            <p:cNvCxnSpPr/>
            <p:nvPr/>
          </p:nvCxnSpPr>
          <p:spPr>
            <a:xfrm>
              <a:off x="1531947" y="4879607"/>
              <a:ext cx="3801738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66C370A-0CB9-1A40-B959-4F113F8A65BF}"/>
                </a:ext>
              </a:extLst>
            </p:cNvPr>
            <p:cNvSpPr/>
            <p:nvPr/>
          </p:nvSpPr>
          <p:spPr>
            <a:xfrm>
              <a:off x="1776777" y="3352620"/>
              <a:ext cx="3321398" cy="30232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9D1A1A1-2371-DB44-BA1A-9335F8DA33D8}"/>
                </a:ext>
              </a:extLst>
            </p:cNvPr>
            <p:cNvCxnSpPr/>
            <p:nvPr/>
          </p:nvCxnSpPr>
          <p:spPr>
            <a:xfrm flipH="1">
              <a:off x="3377417" y="1325563"/>
              <a:ext cx="33715" cy="4781235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E6177ED7-D26C-3F4C-A255-EBA6C5B8B831}"/>
                </a:ext>
              </a:extLst>
            </p:cNvPr>
            <p:cNvSpPr/>
            <p:nvPr/>
          </p:nvSpPr>
          <p:spPr>
            <a:xfrm>
              <a:off x="800038" y="2438441"/>
              <a:ext cx="5154756" cy="3554046"/>
            </a:xfrm>
            <a:prstGeom prst="arc">
              <a:avLst>
                <a:gd name="adj1" fmla="val 11394011"/>
                <a:gd name="adj2" fmla="val 21047844"/>
              </a:avLst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2795225-EE43-B446-A9F1-4444A44D9233}"/>
                </a:ext>
              </a:extLst>
            </p:cNvPr>
            <p:cNvCxnSpPr/>
            <p:nvPr/>
          </p:nvCxnSpPr>
          <p:spPr bwMode="auto">
            <a:xfrm flipH="1" flipV="1">
              <a:off x="1517574" y="1334600"/>
              <a:ext cx="1845308" cy="10857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C151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C286EFD-F38A-194A-BBC6-9C8E94232A7E}"/>
                </a:ext>
              </a:extLst>
            </p:cNvPr>
            <p:cNvCxnSpPr/>
            <p:nvPr/>
          </p:nvCxnSpPr>
          <p:spPr bwMode="auto">
            <a:xfrm flipV="1">
              <a:off x="3465127" y="1343636"/>
              <a:ext cx="1839564" cy="109480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8C151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6AE8449-33EE-3C45-B8FB-4EDA5B2120FA}"/>
                </a:ext>
              </a:extLst>
            </p:cNvPr>
            <p:cNvCxnSpPr/>
            <p:nvPr/>
          </p:nvCxnSpPr>
          <p:spPr>
            <a:xfrm>
              <a:off x="1517574" y="1325563"/>
              <a:ext cx="1893558" cy="0"/>
            </a:xfrm>
            <a:prstGeom prst="line">
              <a:avLst/>
            </a:prstGeom>
            <a:ln w="635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8A976CB-AF6B-C041-AA35-05E34ECD0036}"/>
                </a:ext>
              </a:extLst>
            </p:cNvPr>
            <p:cNvCxnSpPr/>
            <p:nvPr/>
          </p:nvCxnSpPr>
          <p:spPr>
            <a:xfrm>
              <a:off x="3411132" y="1325563"/>
              <a:ext cx="1893558" cy="0"/>
            </a:xfrm>
            <a:prstGeom prst="line">
              <a:avLst/>
            </a:prstGeom>
            <a:ln w="6350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864C7BC-74D4-D84F-9994-A18693E4271D}"/>
                </a:ext>
              </a:extLst>
            </p:cNvPr>
            <p:cNvSpPr/>
            <p:nvPr/>
          </p:nvSpPr>
          <p:spPr>
            <a:xfrm>
              <a:off x="2193768" y="3766727"/>
              <a:ext cx="121845" cy="12184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27E0292-C82A-514C-A46A-EF1D2A61E1A6}"/>
                </a:ext>
              </a:extLst>
            </p:cNvPr>
            <p:cNvSpPr/>
            <p:nvPr/>
          </p:nvSpPr>
          <p:spPr>
            <a:xfrm>
              <a:off x="4612650" y="3766726"/>
              <a:ext cx="121845" cy="1218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8CE359B-79D8-2A4C-AB0E-13FC6940FAFD}"/>
                </a:ext>
              </a:extLst>
            </p:cNvPr>
            <p:cNvCxnSpPr>
              <a:cxnSpLocks/>
              <a:stCxn id="90" idx="0"/>
            </p:cNvCxnSpPr>
            <p:nvPr/>
          </p:nvCxnSpPr>
          <p:spPr bwMode="auto">
            <a:xfrm flipV="1">
              <a:off x="2254691" y="1325398"/>
              <a:ext cx="2223804" cy="24413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36E0D6A-34CF-A143-A1CD-211C9833A93D}"/>
                </a:ext>
              </a:extLst>
            </p:cNvPr>
            <p:cNvCxnSpPr>
              <a:cxnSpLocks/>
              <a:endCxn id="82" idx="1"/>
            </p:cNvCxnSpPr>
            <p:nvPr/>
          </p:nvCxnSpPr>
          <p:spPr bwMode="auto">
            <a:xfrm flipH="1">
              <a:off x="2263184" y="1343635"/>
              <a:ext cx="1940522" cy="24517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CA90D92-ACB9-FA4A-AA06-D9F4189C01DC}"/>
                </a:ext>
              </a:extLst>
            </p:cNvPr>
            <p:cNvCxnSpPr>
              <a:cxnSpLocks/>
              <a:endCxn id="82" idx="7"/>
            </p:cNvCxnSpPr>
            <p:nvPr/>
          </p:nvCxnSpPr>
          <p:spPr bwMode="auto">
            <a:xfrm>
              <a:off x="2286000" y="1343633"/>
              <a:ext cx="2325768" cy="24517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2FE4926-0E95-034C-B992-86B48220C31D}"/>
                </a:ext>
              </a:extLst>
            </p:cNvPr>
            <p:cNvCxnSpPr>
              <a:cxnSpLocks/>
              <a:endCxn id="82" idx="7"/>
            </p:cNvCxnSpPr>
            <p:nvPr/>
          </p:nvCxnSpPr>
          <p:spPr bwMode="auto">
            <a:xfrm>
              <a:off x="2551123" y="1325399"/>
              <a:ext cx="2060645" cy="24699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BAEC84B-15CB-5442-91EA-8311C59B7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7127" y="2420368"/>
              <a:ext cx="568012" cy="369347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1D6CD97-AD4D-364D-8A11-13D17F0B7A1B}"/>
                </a:ext>
              </a:extLst>
            </p:cNvPr>
            <p:cNvSpPr/>
            <p:nvPr/>
          </p:nvSpPr>
          <p:spPr>
            <a:xfrm>
              <a:off x="2315613" y="6514008"/>
              <a:ext cx="15918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ea typeface="Helvetica Neue Light" charset="0"/>
                  <a:cs typeface="Helvetica Neue Light" charset="0"/>
                </a:rPr>
                <a:t>viewing circle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5B3F198-12F6-BC44-8150-B7A486D54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8" r="24857"/>
          <a:stretch/>
        </p:blipFill>
        <p:spPr>
          <a:xfrm>
            <a:off x="7831418" y="1325398"/>
            <a:ext cx="2895600" cy="3398428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8A20E137-1999-8A41-BC3B-DA5C4B4EF742}"/>
              </a:ext>
            </a:extLst>
          </p:cNvPr>
          <p:cNvSpPr txBox="1"/>
          <p:nvPr/>
        </p:nvSpPr>
        <p:spPr>
          <a:xfrm>
            <a:off x="7678073" y="4906469"/>
            <a:ext cx="3202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Enlarged section of output left panorama</a:t>
            </a:r>
          </a:p>
          <a:p>
            <a:pPr algn="ctr"/>
            <a:r>
              <a:rPr lang="en-US" sz="2400" dirty="0"/>
              <a:t>Diameter = 18 cm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3174CA-3113-8948-AA01-66CF1D372774}"/>
              </a:ext>
            </a:extLst>
          </p:cNvPr>
          <p:cNvSpPr txBox="1"/>
          <p:nvPr/>
        </p:nvSpPr>
        <p:spPr>
          <a:xfrm>
            <a:off x="4821966" y="3432368"/>
            <a:ext cx="2648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83FF2"/>
                </a:solidFill>
              </a:rPr>
              <a:t>This leads to missing regions in the panorama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470F21-1F25-894D-9E06-84E68AD68F0B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25</a:t>
            </a:r>
          </a:p>
        </p:txBody>
      </p:sp>
    </p:spTree>
    <p:extLst>
      <p:ext uri="{BB962C8B-B14F-4D97-AF65-F5344CB8AC3E}">
        <p14:creationId xmlns:p14="http://schemas.microsoft.com/office/powerpoint/2010/main" val="92846210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B3BB20-ED48-9241-9FA6-F2627AB6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86" y="1325563"/>
            <a:ext cx="7839466" cy="31976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7D4386-94D3-0948-A216-FA43E761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/>
              <a:t>Proposed Multi-Camera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67F70E-B144-5D42-8C95-753B07635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4" r="-354"/>
          <a:stretch/>
        </p:blipFill>
        <p:spPr>
          <a:xfrm>
            <a:off x="8869315" y="1225188"/>
            <a:ext cx="2900855" cy="3398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0A464F-75FC-E943-BE86-213BE42D64B5}"/>
              </a:ext>
            </a:extLst>
          </p:cNvPr>
          <p:cNvSpPr txBox="1"/>
          <p:nvPr/>
        </p:nvSpPr>
        <p:spPr>
          <a:xfrm>
            <a:off x="8718598" y="4906634"/>
            <a:ext cx="3202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Enlarged section of output left panorama</a:t>
            </a:r>
          </a:p>
          <a:p>
            <a:pPr algn="ctr"/>
            <a:r>
              <a:rPr lang="en-US" sz="2400" dirty="0"/>
              <a:t>Diameter = 30 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A6365-A5CD-BB46-980D-7D596CF5E4A2}"/>
              </a:ext>
            </a:extLst>
          </p:cNvPr>
          <p:cNvSpPr txBox="1"/>
          <p:nvPr/>
        </p:nvSpPr>
        <p:spPr>
          <a:xfrm>
            <a:off x="1407010" y="4814200"/>
            <a:ext cx="6215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83FF2"/>
                </a:solidFill>
              </a:rPr>
              <a:t>We use all cameras from the rig jointly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83FF2"/>
                </a:solidFill>
              </a:rPr>
              <a:t>Multi-camera algorithm can generate wide-baseline panoramas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7BF690-447B-1A4F-A313-520E02B2E137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26</a:t>
            </a:r>
          </a:p>
        </p:txBody>
      </p:sp>
    </p:spTree>
    <p:extLst>
      <p:ext uri="{BB962C8B-B14F-4D97-AF65-F5344CB8AC3E}">
        <p14:creationId xmlns:p14="http://schemas.microsoft.com/office/powerpoint/2010/main" val="2041443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>
                <a:blip r:embed="rId3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effectLst/>
            <a:scene3d>
              <a:camera prst="perspectiveLef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42FD7E23-A496-8C47-9E55-B329D1CC8DC3}"/>
              </a:ext>
            </a:extLst>
          </p:cNvPr>
          <p:cNvSpPr>
            <a:spLocks noChangeAspect="1"/>
          </p:cNvSpPr>
          <p:nvPr/>
        </p:nvSpPr>
        <p:spPr>
          <a:xfrm rot="3600000">
            <a:off x="4783296" y="2754956"/>
            <a:ext cx="2335448" cy="2335448"/>
          </a:xfrm>
          <a:prstGeom prst="ellipse">
            <a:avLst/>
          </a:prstGeom>
          <a:solidFill>
            <a:schemeClr val="bg1">
              <a:alpha val="77000"/>
            </a:schemeClr>
          </a:solidFill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2EA406-736D-2742-89DC-3CBBF6819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91" y="4887217"/>
            <a:ext cx="3362380" cy="137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94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F1C5445-1469-7D4D-9F2E-50CCFACF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484" y="3411357"/>
            <a:ext cx="2548882" cy="254888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 dpi="0" rotWithShape="1">
                <a:blip r:embed="rId4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>
                <a:blip r:embed="rId4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 dpi="0" rotWithShape="1">
                <a:blip r:embed="rId4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40E3F36B-AB91-F645-9811-2735BC2FE7F8}"/>
              </a:ext>
            </a:extLst>
          </p:cNvPr>
          <p:cNvSpPr>
            <a:spLocks noChangeAspect="1"/>
          </p:cNvSpPr>
          <p:nvPr/>
        </p:nvSpPr>
        <p:spPr>
          <a:xfrm rot="3600000">
            <a:off x="4783296" y="2754956"/>
            <a:ext cx="2335448" cy="2335448"/>
          </a:xfrm>
          <a:prstGeom prst="ellipse">
            <a:avLst/>
          </a:prstGeom>
          <a:solidFill>
            <a:schemeClr val="bg1">
              <a:alpha val="77000"/>
            </a:schemeClr>
          </a:solidFill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62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F54FE6-4181-FB4E-AAA0-85FD09A7A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" y="2348299"/>
            <a:ext cx="9651452" cy="113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FD5CB-79DC-F04F-A4DF-8D206D8B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Generation (Once per Panorama)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78FBC8-5966-B141-9891-0A1CDD19B533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C4B0E-2F96-1E4A-A086-1736DB676C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4111846" y="2194403"/>
            <a:ext cx="2418359" cy="401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3B2858-E9F5-644B-B84A-926930422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734" y="2568150"/>
            <a:ext cx="5034584" cy="692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03762-19F7-E044-8EEA-194A2E02C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" y="3625005"/>
            <a:ext cx="2539277" cy="20116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992E04-499A-8D4D-A3B2-FCEF8D94F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577" y="4155590"/>
            <a:ext cx="1363075" cy="1813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464D17-6AA1-D647-9FBE-D10F66857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600" y="3668976"/>
            <a:ext cx="2231486" cy="19676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A62379-C57D-FC4A-9F68-8788B827A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3034" y="4155590"/>
            <a:ext cx="1440023" cy="18137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96EBF6-67B4-E549-99C7-BD7A80DD45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0005" y="3608517"/>
            <a:ext cx="1890717" cy="20446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3A7406-E4D8-1E4F-A254-03AF49FC39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7670" y="4161678"/>
            <a:ext cx="1429030" cy="18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96DD3E1-580F-574B-AC21-9ADBFAEA8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007" y="483180"/>
            <a:ext cx="3009900" cy="146080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>
                <a:blip r:embed="rId4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4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 dpi="0" rotWithShape="1">
                <a:blip r:embed="rId4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3B3A305-FEE5-AA4D-A8BB-E07AB7FEC5BA}"/>
              </a:ext>
            </a:extLst>
          </p:cNvPr>
          <p:cNvSpPr>
            <a:spLocks noChangeAspect="1"/>
          </p:cNvSpPr>
          <p:nvPr/>
        </p:nvSpPr>
        <p:spPr>
          <a:xfrm rot="3600000">
            <a:off x="4783296" y="2754956"/>
            <a:ext cx="2335448" cy="2335448"/>
          </a:xfrm>
          <a:prstGeom prst="ellipse">
            <a:avLst/>
          </a:prstGeom>
          <a:solidFill>
            <a:schemeClr val="bg1">
              <a:alpha val="77000"/>
            </a:schemeClr>
          </a:solidFill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06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152A-A961-3B4E-971A-0A2C16E02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Merging (Once Per Frame)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A2C85-771E-C947-A390-4C126505D288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C3BC95-9E3E-E046-A8BE-339AAC26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3424"/>
            <a:ext cx="1130300" cy="394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E5BE97-8BEF-584A-A67A-7204D78E2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733" y="2488586"/>
            <a:ext cx="1536700" cy="214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FE93AC-EFE0-2846-AC5A-0679423AE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331" y="1823424"/>
            <a:ext cx="1955800" cy="1968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BC3E7E-66CE-724F-8C11-497B8E646B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5131" y="1823424"/>
            <a:ext cx="1968500" cy="1968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7CE0E6-70EE-554E-839F-2FB5BE346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5131" y="3791924"/>
            <a:ext cx="1968500" cy="1968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3F3B651-66D0-7F46-B17B-E38ABC46D5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981" y="3791924"/>
            <a:ext cx="1968500" cy="1968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AF33B5-D7C7-E34D-8C1B-94B35371A7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08617" y="2488586"/>
            <a:ext cx="1536700" cy="2146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E3B8E9-10FA-D84C-95C6-1E826E8206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317" y="2090579"/>
            <a:ext cx="2133600" cy="34417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9258704-5ED5-B84E-8AB6-0BAB0FF0AA1E}"/>
              </a:ext>
            </a:extLst>
          </p:cNvPr>
          <p:cNvSpPr/>
          <p:nvPr/>
        </p:nvSpPr>
        <p:spPr>
          <a:xfrm>
            <a:off x="838200" y="1823424"/>
            <a:ext cx="1130300" cy="506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6E83D9-7B27-2B49-B6E9-B32EAB3F5EA3}"/>
              </a:ext>
            </a:extLst>
          </p:cNvPr>
          <p:cNvSpPr/>
          <p:nvPr/>
        </p:nvSpPr>
        <p:spPr>
          <a:xfrm>
            <a:off x="838200" y="5266303"/>
            <a:ext cx="1130300" cy="506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016426-8BB7-4940-958C-C75995B6F684}"/>
              </a:ext>
            </a:extLst>
          </p:cNvPr>
          <p:cNvSpPr/>
          <p:nvPr/>
        </p:nvSpPr>
        <p:spPr>
          <a:xfrm>
            <a:off x="838200" y="2315264"/>
            <a:ext cx="1130300" cy="506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4199F47-450A-C147-BF06-C4C00421871C}"/>
              </a:ext>
            </a:extLst>
          </p:cNvPr>
          <p:cNvSpPr/>
          <p:nvPr/>
        </p:nvSpPr>
        <p:spPr>
          <a:xfrm>
            <a:off x="838200" y="2807104"/>
            <a:ext cx="1130300" cy="506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475AFC-6037-EC46-BB94-85F4560DE87C}"/>
              </a:ext>
            </a:extLst>
          </p:cNvPr>
          <p:cNvSpPr/>
          <p:nvPr/>
        </p:nvSpPr>
        <p:spPr>
          <a:xfrm>
            <a:off x="838200" y="3298944"/>
            <a:ext cx="1130300" cy="506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8AF70C-F524-9948-BEEC-AAEDABEE51E3}"/>
              </a:ext>
            </a:extLst>
          </p:cNvPr>
          <p:cNvSpPr/>
          <p:nvPr/>
        </p:nvSpPr>
        <p:spPr>
          <a:xfrm>
            <a:off x="838200" y="3790784"/>
            <a:ext cx="1130300" cy="506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5D316FF-7198-A343-9FB9-4CD27648EE58}"/>
              </a:ext>
            </a:extLst>
          </p:cNvPr>
          <p:cNvSpPr/>
          <p:nvPr/>
        </p:nvSpPr>
        <p:spPr>
          <a:xfrm>
            <a:off x="838200" y="4282624"/>
            <a:ext cx="1130300" cy="506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87F380-9313-744C-9165-989E518B228E}"/>
              </a:ext>
            </a:extLst>
          </p:cNvPr>
          <p:cNvSpPr/>
          <p:nvPr/>
        </p:nvSpPr>
        <p:spPr>
          <a:xfrm>
            <a:off x="838200" y="4774464"/>
            <a:ext cx="1130300" cy="506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AE2428-FF5E-5341-851F-1A9A155503BC}"/>
              </a:ext>
            </a:extLst>
          </p:cNvPr>
          <p:cNvSpPr/>
          <p:nvPr/>
        </p:nvSpPr>
        <p:spPr>
          <a:xfrm>
            <a:off x="3849331" y="1823424"/>
            <a:ext cx="1962150" cy="19673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C4A141C-2284-A142-B8ED-05BC37BFF11A}"/>
              </a:ext>
            </a:extLst>
          </p:cNvPr>
          <p:cNvSpPr/>
          <p:nvPr/>
        </p:nvSpPr>
        <p:spPr>
          <a:xfrm>
            <a:off x="5817831" y="1823424"/>
            <a:ext cx="1962150" cy="19673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2BB98A-FDD6-4E4B-89DF-541344C9E927}"/>
              </a:ext>
            </a:extLst>
          </p:cNvPr>
          <p:cNvSpPr/>
          <p:nvPr/>
        </p:nvSpPr>
        <p:spPr>
          <a:xfrm>
            <a:off x="3855681" y="3805764"/>
            <a:ext cx="1962150" cy="19673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1702976-DFD9-1E47-A7B8-826D0DB410DB}"/>
              </a:ext>
            </a:extLst>
          </p:cNvPr>
          <p:cNvSpPr/>
          <p:nvPr/>
        </p:nvSpPr>
        <p:spPr>
          <a:xfrm>
            <a:off x="5824181" y="3805764"/>
            <a:ext cx="1962150" cy="19673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14 (Converted)">
            <a:hlinkClick r:id="" action="ppaction://media"/>
            <a:extLst>
              <a:ext uri="{FF2B5EF4-FFF2-40B4-BE49-F238E27FC236}">
                <a16:creationId xmlns:a16="http://schemas.microsoft.com/office/drawing/2014/main" id="{5C46CC57-D9B3-3441-8CD0-8B12D5A969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4000" contrast="40000"/>
          </a:blip>
          <a:stretch>
            <a:fillRect/>
          </a:stretch>
        </p:blipFill>
        <p:spPr>
          <a:xfrm>
            <a:off x="6096000" y="394155"/>
            <a:ext cx="6096000" cy="6095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2E6F56-756A-6B4E-977C-152261DC4784}"/>
              </a:ext>
            </a:extLst>
          </p:cNvPr>
          <p:cNvSpPr txBox="1"/>
          <p:nvPr/>
        </p:nvSpPr>
        <p:spPr>
          <a:xfrm>
            <a:off x="3207540" y="-50566"/>
            <a:ext cx="669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Motion Parallax Rendered from Stacked </a:t>
            </a:r>
            <a:r>
              <a:rPr lang="en-US" sz="2400" dirty="0" err="1">
                <a:solidFill>
                  <a:schemeClr val="bg1"/>
                </a:solidFill>
              </a:rPr>
              <a:t>OmniStereo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video5 (Converted)">
            <a:hlinkClick r:id="" action="ppaction://media"/>
            <a:extLst>
              <a:ext uri="{FF2B5EF4-FFF2-40B4-BE49-F238E27FC236}">
                <a16:creationId xmlns:a16="http://schemas.microsoft.com/office/drawing/2014/main" id="{FD1CDEA1-8E02-904A-8A87-FC3F3A75341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4000" contrast="20000"/>
          </a:blip>
          <a:stretch>
            <a:fillRect/>
          </a:stretch>
        </p:blipFill>
        <p:spPr>
          <a:xfrm>
            <a:off x="0" y="378980"/>
            <a:ext cx="6096000" cy="609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47D31E-1175-0446-BB2A-7584A56BA359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31</a:t>
            </a:r>
          </a:p>
        </p:txBody>
      </p:sp>
    </p:spTree>
    <p:extLst>
      <p:ext uri="{BB962C8B-B14F-4D97-AF65-F5344CB8AC3E}">
        <p14:creationId xmlns:p14="http://schemas.microsoft.com/office/powerpoint/2010/main" val="1118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CAFF2B-2D00-8444-9547-D9E64F18E399}"/>
              </a:ext>
            </a:extLst>
          </p:cNvPr>
          <p:cNvSpPr txBox="1"/>
          <p:nvPr/>
        </p:nvSpPr>
        <p:spPr>
          <a:xfrm>
            <a:off x="4880250" y="-51156"/>
            <a:ext cx="2431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Additional Results</a:t>
            </a:r>
          </a:p>
        </p:txBody>
      </p:sp>
      <p:pic>
        <p:nvPicPr>
          <p:cNvPr id="7" name="video6 (Converted)">
            <a:hlinkClick r:id="" action="ppaction://media"/>
            <a:extLst>
              <a:ext uri="{FF2B5EF4-FFF2-40B4-BE49-F238E27FC236}">
                <a16:creationId xmlns:a16="http://schemas.microsoft.com/office/drawing/2014/main" id="{2B7FB602-EE90-0048-B19B-CBAA695F5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10000" contrast="20000"/>
          </a:blip>
          <a:stretch>
            <a:fillRect/>
          </a:stretch>
        </p:blipFill>
        <p:spPr>
          <a:xfrm>
            <a:off x="6096000" y="378980"/>
            <a:ext cx="6096000" cy="6096000"/>
          </a:xfrm>
          <a:prstGeom prst="rect">
            <a:avLst/>
          </a:prstGeom>
        </p:spPr>
      </p:pic>
      <p:pic>
        <p:nvPicPr>
          <p:cNvPr id="8" name="30cm_diameter.avi">
            <a:hlinkClick r:id="" action="ppaction://media"/>
            <a:extLst>
              <a:ext uri="{FF2B5EF4-FFF2-40B4-BE49-F238E27FC236}">
                <a16:creationId xmlns:a16="http://schemas.microsoft.com/office/drawing/2014/main" id="{A604E011-C3AE-DC44-801C-431FA3DB98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4000" contrast="20000"/>
          </a:blip>
          <a:stretch>
            <a:fillRect/>
          </a:stretch>
        </p:blipFill>
        <p:spPr>
          <a:xfrm>
            <a:off x="0" y="378980"/>
            <a:ext cx="6095999" cy="6095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3D4E96-1CE0-E541-AAAF-F7DFBB7CD8CE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32</a:t>
            </a:r>
          </a:p>
        </p:txBody>
      </p:sp>
    </p:spTree>
    <p:extLst>
      <p:ext uri="{BB962C8B-B14F-4D97-AF65-F5344CB8AC3E}">
        <p14:creationId xmlns:p14="http://schemas.microsoft.com/office/powerpoint/2010/main" val="30456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DB537C-49FF-E149-B6C6-CDF94EDD944B}"/>
              </a:ext>
            </a:extLst>
          </p:cNvPr>
          <p:cNvGrpSpPr/>
          <p:nvPr/>
        </p:nvGrpSpPr>
        <p:grpSpPr>
          <a:xfrm>
            <a:off x="13855" y="1931570"/>
            <a:ext cx="12179300" cy="3952577"/>
            <a:chOff x="0" y="1700212"/>
            <a:chExt cx="12179300" cy="39525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E6D99E-F33E-2F43-B6DD-9853EB02C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0212"/>
              <a:ext cx="12179300" cy="34671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25F9BF-C036-1F4F-864F-16E3B012D083}"/>
                </a:ext>
              </a:extLst>
            </p:cNvPr>
            <p:cNvSpPr txBox="1"/>
            <p:nvPr/>
          </p:nvSpPr>
          <p:spPr>
            <a:xfrm>
              <a:off x="1171575" y="5191124"/>
              <a:ext cx="1026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View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D4BC98-A906-0944-B0D3-E3446D5AD60F}"/>
                </a:ext>
              </a:extLst>
            </p:cNvPr>
            <p:cNvSpPr txBox="1"/>
            <p:nvPr/>
          </p:nvSpPr>
          <p:spPr>
            <a:xfrm>
              <a:off x="4710112" y="5191123"/>
              <a:ext cx="1026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View 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C15BBB-3464-5B46-A16D-7ECE9F7B50AB}"/>
                </a:ext>
              </a:extLst>
            </p:cNvPr>
            <p:cNvSpPr txBox="1"/>
            <p:nvPr/>
          </p:nvSpPr>
          <p:spPr>
            <a:xfrm>
              <a:off x="7862886" y="5191123"/>
              <a:ext cx="3632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Magnified Cropped Regions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981ADAE-4BBC-AA4D-92B7-A3B14914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/>
              <a:t>Specular Highlights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C9AFF3-D80B-124F-9D6A-C55C7D6DFDD3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33</a:t>
            </a:r>
          </a:p>
        </p:txBody>
      </p:sp>
    </p:spTree>
    <p:extLst>
      <p:ext uri="{BB962C8B-B14F-4D97-AF65-F5344CB8AC3E}">
        <p14:creationId xmlns:p14="http://schemas.microsoft.com/office/powerpoint/2010/main" val="2817237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CB05D0-7744-C247-BA07-FE958E6E32AB}"/>
              </a:ext>
            </a:extLst>
          </p:cNvPr>
          <p:cNvGrpSpPr/>
          <p:nvPr/>
        </p:nvGrpSpPr>
        <p:grpSpPr>
          <a:xfrm>
            <a:off x="595086" y="2948104"/>
            <a:ext cx="11001828" cy="3262110"/>
            <a:chOff x="1022350" y="3163321"/>
            <a:chExt cx="10147300" cy="30087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73B829-8A9E-9240-A4A2-47545ECE1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50" y="3163321"/>
              <a:ext cx="10147300" cy="254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550DA0-0FC2-4449-AD3E-B120B642A09D}"/>
                </a:ext>
              </a:extLst>
            </p:cNvPr>
            <p:cNvSpPr txBox="1"/>
            <p:nvPr/>
          </p:nvSpPr>
          <p:spPr>
            <a:xfrm>
              <a:off x="3969012" y="5710394"/>
              <a:ext cx="1660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Synthesized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3EAFBE-4603-EA4A-A5B0-A88AB7C3648B}"/>
                </a:ext>
              </a:extLst>
            </p:cNvPr>
            <p:cNvSpPr txBox="1"/>
            <p:nvPr/>
          </p:nvSpPr>
          <p:spPr>
            <a:xfrm>
              <a:off x="9236337" y="5703321"/>
              <a:ext cx="16602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Synthesized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FA5E77-0A71-3443-BDF7-5E9272F1DAD8}"/>
                </a:ext>
              </a:extLst>
            </p:cNvPr>
            <p:cNvSpPr txBox="1"/>
            <p:nvPr/>
          </p:nvSpPr>
          <p:spPr>
            <a:xfrm>
              <a:off x="1389776" y="5710394"/>
              <a:ext cx="1863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Ground Truth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D0A50B-DB34-2D41-8881-E23A376632E5}"/>
                </a:ext>
              </a:extLst>
            </p:cNvPr>
            <p:cNvSpPr txBox="1"/>
            <p:nvPr/>
          </p:nvSpPr>
          <p:spPr>
            <a:xfrm>
              <a:off x="6501300" y="5695824"/>
              <a:ext cx="1863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Ground Truth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E63CEE-1750-9646-AC82-9E5ADE9A0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Since SOS assigns single depth per pixel, reflections and transparent objects cannot be handled</a:t>
            </a:r>
          </a:p>
          <a:p>
            <a:pPr marL="0" indent="0" algn="ctr">
              <a:buNone/>
            </a:pPr>
            <a:r>
              <a:rPr lang="en-US" i="1" dirty="0"/>
              <a:t>Could be corrected using approach similar to [Sinha 2012]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10CB45-0EF7-5843-BAEB-FBAB3BC78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6" y="0"/>
            <a:ext cx="11016838" cy="1325563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9BE3B9-AA90-0E4B-A65E-36DAC45F33AC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34</a:t>
            </a:r>
          </a:p>
        </p:txBody>
      </p:sp>
    </p:spTree>
    <p:extLst>
      <p:ext uri="{BB962C8B-B14F-4D97-AF65-F5344CB8AC3E}">
        <p14:creationId xmlns:p14="http://schemas.microsoft.com/office/powerpoint/2010/main" val="1028621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1494-C75A-7A45-903D-6F04AEA3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32C43-FD5C-F24C-AFA7-8561D711C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Hardware: 6 GB </a:t>
            </a:r>
            <a:r>
              <a:rPr lang="en-US" dirty="0" err="1"/>
              <a:t>Nvidia</a:t>
            </a:r>
            <a:r>
              <a:rPr lang="en-US" dirty="0"/>
              <a:t> GeForce GTX 980</a:t>
            </a:r>
          </a:p>
          <a:p>
            <a:endParaRPr lang="en-US" dirty="0"/>
          </a:p>
          <a:p>
            <a:r>
              <a:rPr lang="en-US" dirty="0"/>
              <a:t>Headset: Oculus Rift</a:t>
            </a:r>
          </a:p>
          <a:p>
            <a:endParaRPr lang="en-US" dirty="0"/>
          </a:p>
          <a:p>
            <a:r>
              <a:rPr lang="en-US" dirty="0"/>
              <a:t>Framerate: 45 fps</a:t>
            </a:r>
          </a:p>
          <a:p>
            <a:endParaRPr lang="en-US" dirty="0"/>
          </a:p>
          <a:p>
            <a:r>
              <a:rPr lang="en-US" dirty="0"/>
              <a:t>Resolution: Stereo rendering, 1344 x 1600 for each eye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019B0A-E60F-3D44-9D9B-6121A81EF9B9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35</a:t>
            </a:r>
          </a:p>
        </p:txBody>
      </p:sp>
    </p:spTree>
    <p:extLst>
      <p:ext uri="{BB962C8B-B14F-4D97-AF65-F5344CB8AC3E}">
        <p14:creationId xmlns:p14="http://schemas.microsoft.com/office/powerpoint/2010/main" val="14215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0AEA2-7389-CE4F-A7B3-D24D48EAD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2" y="0"/>
            <a:ext cx="1173383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2CA632-419F-D642-9913-0596DA805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2" y="0"/>
            <a:ext cx="11733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16DBC5-1648-DB48-B7A6-5D77A8E48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A34852-07C8-634F-9AFB-A86DAA708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7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47C104-44E5-414E-8B17-03DD1BE4BAEF}"/>
              </a:ext>
            </a:extLst>
          </p:cNvPr>
          <p:cNvSpPr txBox="1"/>
          <p:nvPr/>
        </p:nvSpPr>
        <p:spPr>
          <a:xfrm>
            <a:off x="8437959" y="6756448"/>
            <a:ext cx="37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Scene source: Facebook Surround 360</a:t>
            </a:r>
          </a:p>
        </p:txBody>
      </p:sp>
    </p:spTree>
    <p:extLst>
      <p:ext uri="{BB962C8B-B14F-4D97-AF65-F5344CB8AC3E}">
        <p14:creationId xmlns:p14="http://schemas.microsoft.com/office/powerpoint/2010/main" val="37622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9D625D-464D-1041-B423-4E1F6C6AA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2" y="0"/>
            <a:ext cx="1173383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62173F-3377-1B4F-9806-A11ED71AA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2" y="0"/>
            <a:ext cx="11733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90CAB31-B8E9-4E4D-9CD8-7777B7D3F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231" y="179026"/>
            <a:ext cx="2530278" cy="199855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AA4D262-3E67-BF4E-9A3E-FEB9B618304F}"/>
              </a:ext>
            </a:extLst>
          </p:cNvPr>
          <p:cNvGrpSpPr/>
          <p:nvPr/>
        </p:nvGrpSpPr>
        <p:grpSpPr>
          <a:xfrm>
            <a:off x="2294909" y="-801734"/>
            <a:ext cx="2961246" cy="3832201"/>
            <a:chOff x="653823" y="-818597"/>
            <a:chExt cx="6925128" cy="89619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13602C-A0BE-704F-8943-8080480D3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23" y="-818597"/>
              <a:ext cx="6925128" cy="896193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BA1B80E-464F-A544-B89D-761C935AD2DB}"/>
                </a:ext>
              </a:extLst>
            </p:cNvPr>
            <p:cNvSpPr/>
            <p:nvPr/>
          </p:nvSpPr>
          <p:spPr>
            <a:xfrm>
              <a:off x="5208555" y="1346200"/>
              <a:ext cx="1355119" cy="2709779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FC1E8D-ACF8-D544-A8ED-20B013BD0844}"/>
                </a:ext>
              </a:extLst>
            </p:cNvPr>
            <p:cNvSpPr/>
            <p:nvPr/>
          </p:nvSpPr>
          <p:spPr>
            <a:xfrm>
              <a:off x="3670299" y="2694649"/>
              <a:ext cx="1149335" cy="1153451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592363A-0B73-414E-9C60-7E281FD9E527}"/>
                </a:ext>
              </a:extLst>
            </p:cNvPr>
            <p:cNvSpPr/>
            <p:nvPr/>
          </p:nvSpPr>
          <p:spPr>
            <a:xfrm>
              <a:off x="1918360" y="2984500"/>
              <a:ext cx="1355119" cy="266685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>
                <a:blip r:embed="rId5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>
                <a:blip r:embed="rId5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>
                <a:blip r:embed="rId5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8429174-9BFF-734E-B12A-7BB22D6CF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99" y="5008924"/>
            <a:ext cx="3897531" cy="15897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708E3D2-D0E6-E843-A8E8-4ABCEC7BE230}"/>
              </a:ext>
            </a:extLst>
          </p:cNvPr>
          <p:cNvGrpSpPr/>
          <p:nvPr/>
        </p:nvGrpSpPr>
        <p:grpSpPr>
          <a:xfrm>
            <a:off x="8475951" y="3541096"/>
            <a:ext cx="3596873" cy="1217658"/>
            <a:chOff x="495300" y="2194403"/>
            <a:chExt cx="11201400" cy="37920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EC32268-19F0-8C48-B571-43F45837B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5300" y="2348299"/>
              <a:ext cx="9651452" cy="113223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6C3283A-CF3E-2449-80BA-8360A4678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50000"/>
            <a:stretch/>
          </p:blipFill>
          <p:spPr>
            <a:xfrm>
              <a:off x="4111846" y="2194403"/>
              <a:ext cx="2418359" cy="40122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F69F8F4-EAE6-3D4E-A5D1-DB58E5851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03734" y="2568150"/>
              <a:ext cx="5034584" cy="69253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C4E50BA-4450-9A4D-8588-4BE837383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5300" y="3625005"/>
              <a:ext cx="2539277" cy="201163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A357628-1F06-F848-B4BA-99E1B1331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34577" y="4155590"/>
              <a:ext cx="1363075" cy="181377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1BE8F2A-D1ED-4647-9AB6-CD0DFE6AA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74600" y="3668976"/>
              <a:ext cx="2231486" cy="19676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6AB4753-F0D9-444E-ACF6-A8F079F3C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3034" y="4155590"/>
              <a:ext cx="1440023" cy="181377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71A36A2-4D4B-F048-B903-D071EF2F1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00005" y="3608517"/>
              <a:ext cx="1890717" cy="204461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E81E3D7-C3D1-9844-B924-BC3168B1B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67670" y="4161678"/>
              <a:ext cx="1429030" cy="182476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F747CB-32EF-1146-9884-413FAE8BE2CE}"/>
              </a:ext>
            </a:extLst>
          </p:cNvPr>
          <p:cNvGrpSpPr/>
          <p:nvPr/>
        </p:nvGrpSpPr>
        <p:grpSpPr>
          <a:xfrm>
            <a:off x="8184898" y="5315108"/>
            <a:ext cx="3726588" cy="1370384"/>
            <a:chOff x="838200" y="1823424"/>
            <a:chExt cx="10740717" cy="39497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3A99CE8-9974-D440-80B2-2F732EE0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38200" y="1823424"/>
              <a:ext cx="1130300" cy="39497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CBB9CA-E8FC-B44B-8C42-CAA4B6BC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130733" y="2488586"/>
              <a:ext cx="1536700" cy="21463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50E62D9-3F5A-3F4C-98B7-01406AF28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49331" y="1823424"/>
              <a:ext cx="1955800" cy="19685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96BAC15-4F02-F646-B10F-11A2125A2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5131" y="1823424"/>
              <a:ext cx="1968500" cy="19685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FBE29D2-7D5A-C24A-A723-A4327E0CF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5131" y="3791924"/>
              <a:ext cx="1968500" cy="19685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A7F7C41-3B9F-5D43-8E3F-6091D82E5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42981" y="3791924"/>
              <a:ext cx="1968500" cy="19685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2F75DFA-A01B-1F4D-BBE8-4565A1CEB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908617" y="2488586"/>
              <a:ext cx="1536700" cy="21463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B234892-91F8-5842-B660-37A307EA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45317" y="2090579"/>
              <a:ext cx="2133600" cy="3441700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8432D5D-6DF4-6F40-BE0D-DB9FF7757C9A}"/>
                </a:ext>
              </a:extLst>
            </p:cNvPr>
            <p:cNvSpPr/>
            <p:nvPr/>
          </p:nvSpPr>
          <p:spPr>
            <a:xfrm>
              <a:off x="838200" y="1823424"/>
              <a:ext cx="1130300" cy="5068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E863A6-80DF-6143-A558-897DD4CA42A0}"/>
                </a:ext>
              </a:extLst>
            </p:cNvPr>
            <p:cNvSpPr/>
            <p:nvPr/>
          </p:nvSpPr>
          <p:spPr>
            <a:xfrm>
              <a:off x="838200" y="5266303"/>
              <a:ext cx="1130300" cy="5068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8D1854B-CB26-6047-BD12-A274B0280A8E}"/>
                </a:ext>
              </a:extLst>
            </p:cNvPr>
            <p:cNvSpPr/>
            <p:nvPr/>
          </p:nvSpPr>
          <p:spPr>
            <a:xfrm>
              <a:off x="838200" y="2315264"/>
              <a:ext cx="1130300" cy="5068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22E245F-23DC-2046-A4ED-5C3D36A9DF0F}"/>
                </a:ext>
              </a:extLst>
            </p:cNvPr>
            <p:cNvSpPr/>
            <p:nvPr/>
          </p:nvSpPr>
          <p:spPr>
            <a:xfrm>
              <a:off x="838200" y="2807104"/>
              <a:ext cx="1130300" cy="5068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46F029C-676A-3242-9DE1-9B53DC67C514}"/>
                </a:ext>
              </a:extLst>
            </p:cNvPr>
            <p:cNvSpPr/>
            <p:nvPr/>
          </p:nvSpPr>
          <p:spPr>
            <a:xfrm>
              <a:off x="838200" y="3298944"/>
              <a:ext cx="1130300" cy="5068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BED8CCA-B087-8D4D-9BA7-ADF5050A6FCA}"/>
                </a:ext>
              </a:extLst>
            </p:cNvPr>
            <p:cNvSpPr/>
            <p:nvPr/>
          </p:nvSpPr>
          <p:spPr>
            <a:xfrm>
              <a:off x="838200" y="3790784"/>
              <a:ext cx="1130300" cy="5068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9542FDE-306C-A941-B0BE-B9899D365158}"/>
                </a:ext>
              </a:extLst>
            </p:cNvPr>
            <p:cNvSpPr/>
            <p:nvPr/>
          </p:nvSpPr>
          <p:spPr>
            <a:xfrm>
              <a:off x="838200" y="4282624"/>
              <a:ext cx="1130300" cy="5068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82E0F05-8B4B-844C-B265-820DFA5C93D0}"/>
                </a:ext>
              </a:extLst>
            </p:cNvPr>
            <p:cNvSpPr/>
            <p:nvPr/>
          </p:nvSpPr>
          <p:spPr>
            <a:xfrm>
              <a:off x="838200" y="4774464"/>
              <a:ext cx="1130300" cy="5068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C6C51CF-4FA9-9940-872E-A992AEDD441F}"/>
                </a:ext>
              </a:extLst>
            </p:cNvPr>
            <p:cNvSpPr/>
            <p:nvPr/>
          </p:nvSpPr>
          <p:spPr>
            <a:xfrm>
              <a:off x="3849331" y="1823424"/>
              <a:ext cx="1962150" cy="19673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690D484-BEC2-7F44-A91A-19288FE3CAD0}"/>
                </a:ext>
              </a:extLst>
            </p:cNvPr>
            <p:cNvSpPr/>
            <p:nvPr/>
          </p:nvSpPr>
          <p:spPr>
            <a:xfrm>
              <a:off x="5817831" y="1823424"/>
              <a:ext cx="1962150" cy="19673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B9D9F65-B3D7-4747-B444-1861D85ECD17}"/>
                </a:ext>
              </a:extLst>
            </p:cNvPr>
            <p:cNvSpPr/>
            <p:nvPr/>
          </p:nvSpPr>
          <p:spPr>
            <a:xfrm>
              <a:off x="3855681" y="3805764"/>
              <a:ext cx="1962150" cy="19673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B7D489F-2EBE-454D-8EDD-E321C40780FC}"/>
                </a:ext>
              </a:extLst>
            </p:cNvPr>
            <p:cNvSpPr/>
            <p:nvPr/>
          </p:nvSpPr>
          <p:spPr>
            <a:xfrm>
              <a:off x="5824181" y="3805764"/>
              <a:ext cx="1962150" cy="19673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221559A-BEB6-124F-8A31-F3BF660853E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0084" y="2756507"/>
            <a:ext cx="1584240" cy="1468377"/>
          </a:xfrm>
          <a:prstGeom prst="rect">
            <a:avLst/>
          </a:prstGeom>
        </p:spPr>
      </p:pic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9FCEE56-2A11-844F-8CE3-657971910183}"/>
              </a:ext>
            </a:extLst>
          </p:cNvPr>
          <p:cNvGrpSpPr/>
          <p:nvPr/>
        </p:nvGrpSpPr>
        <p:grpSpPr>
          <a:xfrm>
            <a:off x="1989955" y="2756507"/>
            <a:ext cx="1464593" cy="1468377"/>
            <a:chOff x="5177504" y="4041113"/>
            <a:chExt cx="2946243" cy="2953854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166B63B9-13DD-764A-B69A-226394E4E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r="50063"/>
            <a:stretch/>
          </p:blipFill>
          <p:spPr>
            <a:xfrm>
              <a:off x="5177504" y="4041113"/>
              <a:ext cx="2946243" cy="1478533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F7671B3A-FCD8-CA4D-AE82-07B5833B1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49955"/>
            <a:stretch/>
          </p:blipFill>
          <p:spPr>
            <a:xfrm>
              <a:off x="5177504" y="5519646"/>
              <a:ext cx="2946243" cy="1475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2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45F88B9-FDA6-2F45-9C9A-9299DEF5CD5D}"/>
              </a:ext>
            </a:extLst>
          </p:cNvPr>
          <p:cNvCxnSpPr>
            <a:cxnSpLocks/>
            <a:stCxn id="33" idx="3"/>
            <a:endCxn id="42" idx="2"/>
          </p:cNvCxnSpPr>
          <p:nvPr/>
        </p:nvCxnSpPr>
        <p:spPr>
          <a:xfrm flipV="1">
            <a:off x="7267374" y="1474240"/>
            <a:ext cx="412420" cy="9582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531E1E-13D4-2A41-A07B-905B95D508D8}"/>
              </a:ext>
            </a:extLst>
          </p:cNvPr>
          <p:cNvCxnSpPr>
            <a:cxnSpLocks/>
            <a:stCxn id="33" idx="1"/>
            <a:endCxn id="37" idx="2"/>
          </p:cNvCxnSpPr>
          <p:nvPr/>
        </p:nvCxnSpPr>
        <p:spPr>
          <a:xfrm flipH="1" flipV="1">
            <a:off x="4060282" y="1474240"/>
            <a:ext cx="715205" cy="9582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>
                <a:blip r:embed="rId3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3B3A305-FEE5-AA4D-A8BB-E07AB7FEC5BA}"/>
              </a:ext>
            </a:extLst>
          </p:cNvPr>
          <p:cNvSpPr>
            <a:spLocks noChangeAspect="1"/>
          </p:cNvSpPr>
          <p:nvPr/>
        </p:nvSpPr>
        <p:spPr>
          <a:xfrm rot="3600000">
            <a:off x="4783296" y="2754956"/>
            <a:ext cx="2335448" cy="2335448"/>
          </a:xfrm>
          <a:prstGeom prst="ellipse">
            <a:avLst/>
          </a:prstGeom>
          <a:solidFill>
            <a:schemeClr val="bg1">
              <a:alpha val="77000"/>
            </a:schemeClr>
          </a:solidFill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19CA0F-3F1B-5D49-B12D-AC569A7F11FC}"/>
              </a:ext>
            </a:extLst>
          </p:cNvPr>
          <p:cNvSpPr txBox="1"/>
          <p:nvPr/>
        </p:nvSpPr>
        <p:spPr>
          <a:xfrm>
            <a:off x="2889769" y="520133"/>
            <a:ext cx="2341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Overall Quality</a:t>
            </a:r>
            <a:br>
              <a:rPr lang="en-US" sz="2800" dirty="0"/>
            </a:br>
            <a:r>
              <a:rPr lang="en-US" sz="2800" dirty="0"/>
              <a:t>of Experience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B7B2DE-2C64-F34F-BAB8-1B38B60545BD}"/>
              </a:ext>
            </a:extLst>
          </p:cNvPr>
          <p:cNvSpPr txBox="1"/>
          <p:nvPr/>
        </p:nvSpPr>
        <p:spPr>
          <a:xfrm>
            <a:off x="6800194" y="520133"/>
            <a:ext cx="1759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Size</a:t>
            </a:r>
            <a:br>
              <a:rPr lang="en-US" sz="2800" dirty="0"/>
            </a:br>
            <a:r>
              <a:rPr lang="en-US" sz="2800" dirty="0"/>
              <a:t>Perception</a:t>
            </a:r>
          </a:p>
        </p:txBody>
      </p:sp>
    </p:spTree>
    <p:extLst>
      <p:ext uri="{BB962C8B-B14F-4D97-AF65-F5344CB8AC3E}">
        <p14:creationId xmlns:p14="http://schemas.microsoft.com/office/powerpoint/2010/main" val="17327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45F88B9-FDA6-2F45-9C9A-9299DEF5CD5D}"/>
              </a:ext>
            </a:extLst>
          </p:cNvPr>
          <p:cNvCxnSpPr>
            <a:cxnSpLocks/>
            <a:stCxn id="33" idx="3"/>
            <a:endCxn id="42" idx="2"/>
          </p:cNvCxnSpPr>
          <p:nvPr/>
        </p:nvCxnSpPr>
        <p:spPr>
          <a:xfrm flipV="1">
            <a:off x="7267374" y="1474240"/>
            <a:ext cx="412420" cy="958297"/>
          </a:xfrm>
          <a:prstGeom prst="straightConnector1">
            <a:avLst/>
          </a:prstGeom>
          <a:ln w="38100">
            <a:solidFill>
              <a:schemeClr val="tx1">
                <a:alpha val="2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531E1E-13D4-2A41-A07B-905B95D508D8}"/>
              </a:ext>
            </a:extLst>
          </p:cNvPr>
          <p:cNvCxnSpPr>
            <a:cxnSpLocks/>
            <a:stCxn id="33" idx="1"/>
            <a:endCxn id="37" idx="2"/>
          </p:cNvCxnSpPr>
          <p:nvPr/>
        </p:nvCxnSpPr>
        <p:spPr>
          <a:xfrm flipH="1" flipV="1">
            <a:off x="4060282" y="1474240"/>
            <a:ext cx="715205" cy="9582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60E20A-5104-A347-8025-B02CE50C2ADC}"/>
              </a:ext>
            </a:extLst>
          </p:cNvPr>
          <p:cNvGrpSpPr/>
          <p:nvPr/>
        </p:nvGrpSpPr>
        <p:grpSpPr>
          <a:xfrm>
            <a:off x="3619278" y="1590675"/>
            <a:ext cx="4667693" cy="4667693"/>
            <a:chOff x="3409507" y="765636"/>
            <a:chExt cx="5372986" cy="53729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8F1447-6C29-084B-A849-A50765F41627}"/>
                </a:ext>
              </a:extLst>
            </p:cNvPr>
            <p:cNvGrpSpPr/>
            <p:nvPr/>
          </p:nvGrpSpPr>
          <p:grpSpPr>
            <a:xfrm rot="3600000">
              <a:off x="3409507" y="765636"/>
              <a:ext cx="5372986" cy="5372986"/>
              <a:chOff x="3409507" y="765636"/>
              <a:chExt cx="5372986" cy="5372986"/>
            </a:xfrm>
            <a:scene3d>
              <a:camera prst="perspectiveLeft"/>
              <a:lightRig rig="threePt" dir="t"/>
            </a:scene3d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9258E9FA-A1B5-3440-B7A6-58C67BBB70C5}"/>
                  </a:ext>
                </a:extLst>
              </p:cNvPr>
              <p:cNvSpPr/>
              <p:nvPr/>
            </p:nvSpPr>
            <p:spPr>
              <a:xfrm>
                <a:off x="3409507" y="765636"/>
                <a:ext cx="5372986" cy="5372986"/>
              </a:xfrm>
              <a:prstGeom prst="pie">
                <a:avLst>
                  <a:gd name="adj1" fmla="val 8990022"/>
                  <a:gd name="adj2" fmla="val 16200000"/>
                </a:avLst>
              </a:prstGeom>
              <a:blipFill>
                <a:blip r:embed="rId3"/>
                <a:tile tx="0" ty="0" sx="100000" sy="100000" flip="none" algn="tl"/>
              </a:blipFill>
              <a:ln w="12700">
                <a:noFill/>
              </a:ln>
              <a:sp3d prstMaterial="metal"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Pie 7">
                <a:extLst>
                  <a:ext uri="{FF2B5EF4-FFF2-40B4-BE49-F238E27FC236}">
                    <a16:creationId xmlns:a16="http://schemas.microsoft.com/office/drawing/2014/main" id="{71728AEB-C2E3-F643-BCC2-DE087154DB0F}"/>
                  </a:ext>
                </a:extLst>
              </p:cNvPr>
              <p:cNvSpPr/>
              <p:nvPr/>
            </p:nvSpPr>
            <p:spPr>
              <a:xfrm rot="7200000">
                <a:off x="3409507" y="765636"/>
                <a:ext cx="5372986" cy="5372986"/>
              </a:xfrm>
              <a:prstGeom prst="pie">
                <a:avLst>
                  <a:gd name="adj1" fmla="val 8992394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effectLst/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5D667DC9-647C-9042-9848-1941EBEBFF2F}"/>
                  </a:ext>
                </a:extLst>
              </p:cNvPr>
              <p:cNvSpPr/>
              <p:nvPr/>
            </p:nvSpPr>
            <p:spPr>
              <a:xfrm rot="14400000">
                <a:off x="3409507" y="765636"/>
                <a:ext cx="5372986" cy="5372986"/>
              </a:xfrm>
              <a:prstGeom prst="pie">
                <a:avLst>
                  <a:gd name="adj1" fmla="val 8915822"/>
                  <a:gd name="adj2" fmla="val 16200000"/>
                </a:avLst>
              </a:prstGeom>
              <a:blipFill dpi="0" rotWithShape="1">
                <a:blip r:embed="rId3">
                  <a:alphaModFix amt="23000"/>
                </a:blip>
                <a:srcRect/>
                <a:tile tx="0" ty="0" sx="100000" sy="100000" flip="none" algn="tl"/>
              </a:blipFill>
              <a:ln w="12700">
                <a:noFill/>
              </a:ln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9F02A87-79D4-0344-81E7-11C11951C68A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6096000" y="765636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56D5B2C-C28C-B347-95BF-90388C33AA92}"/>
                  </a:ext>
                </a:extLst>
              </p:cNvPr>
              <p:cNvCxnSpPr>
                <a:cxnSpLocks/>
              </p:cNvCxnSpPr>
              <p:nvPr/>
            </p:nvCxnSpPr>
            <p:spPr>
              <a:xfrm rot="7200000">
                <a:off x="7260469" y="2780045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9DCAAB5-C43C-EE40-AF10-CE185B1D2224}"/>
                  </a:ext>
                </a:extLst>
              </p:cNvPr>
              <p:cNvCxnSpPr>
                <a:cxnSpLocks/>
              </p:cNvCxnSpPr>
              <p:nvPr/>
            </p:nvCxnSpPr>
            <p:spPr>
              <a:xfrm rot="14400000">
                <a:off x="4931531" y="2780044"/>
                <a:ext cx="0" cy="268649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sp3d prstMaterial="metal">
                <a:bevelT w="152400" h="50800" prst="softRound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8B3EF1-3437-1140-9767-4FDC0BB3D60F}"/>
                </a:ext>
              </a:extLst>
            </p:cNvPr>
            <p:cNvSpPr>
              <a:spLocks noChangeAspect="1"/>
            </p:cNvSpPr>
            <p:nvPr/>
          </p:nvSpPr>
          <p:spPr>
            <a:xfrm rot="3600000">
              <a:off x="4751832" y="2107961"/>
              <a:ext cx="2688336" cy="2688336"/>
            </a:xfrm>
            <a:prstGeom prst="ellipse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-2700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tl"/>
            </a:blipFill>
            <a:ln w="38100">
              <a:solidFill>
                <a:schemeClr val="bg1"/>
              </a:solidFill>
            </a:ln>
            <a:scene3d>
              <a:camera prst="perspectiveLef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81F717-219F-0A44-9C90-C81866890AAA}"/>
                </a:ext>
              </a:extLst>
            </p:cNvPr>
            <p:cNvSpPr txBox="1"/>
            <p:nvPr/>
          </p:nvSpPr>
          <p:spPr>
            <a:xfrm>
              <a:off x="4740420" y="1473093"/>
              <a:ext cx="28684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Perceptual Factors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B0D3B8-B0BB-AF4F-B785-AACBCCD16345}"/>
                </a:ext>
              </a:extLst>
            </p:cNvPr>
            <p:cNvSpPr txBox="1"/>
            <p:nvPr/>
          </p:nvSpPr>
          <p:spPr>
            <a:xfrm rot="3659452">
              <a:off x="3507913" y="4066826"/>
              <a:ext cx="20577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Construction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542C61-CE58-424A-8FBD-975DD9163C2D}"/>
                </a:ext>
              </a:extLst>
            </p:cNvPr>
            <p:cNvSpPr txBox="1"/>
            <p:nvPr/>
          </p:nvSpPr>
          <p:spPr>
            <a:xfrm>
              <a:off x="5132531" y="2973820"/>
              <a:ext cx="19265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Stacked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 err="1">
                  <a:solidFill>
                    <a:schemeClr val="bg1"/>
                  </a:solidFill>
                </a:rPr>
                <a:t>OmniStereo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383B49-79DF-154B-8505-8270F0B50F62}"/>
                </a:ext>
              </a:extLst>
            </p:cNvPr>
            <p:cNvSpPr txBox="1"/>
            <p:nvPr/>
          </p:nvSpPr>
          <p:spPr>
            <a:xfrm rot="17763428">
              <a:off x="6974695" y="3967536"/>
              <a:ext cx="1672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Rendering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F3B3A305-FEE5-AA4D-A8BB-E07AB7FEC5BA}"/>
              </a:ext>
            </a:extLst>
          </p:cNvPr>
          <p:cNvSpPr>
            <a:spLocks noChangeAspect="1"/>
          </p:cNvSpPr>
          <p:nvPr/>
        </p:nvSpPr>
        <p:spPr>
          <a:xfrm rot="3600000">
            <a:off x="4783296" y="2754956"/>
            <a:ext cx="2335448" cy="2335448"/>
          </a:xfrm>
          <a:prstGeom prst="ellipse">
            <a:avLst/>
          </a:prstGeom>
          <a:solidFill>
            <a:schemeClr val="bg1">
              <a:alpha val="77000"/>
            </a:schemeClr>
          </a:solidFill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19CA0F-3F1B-5D49-B12D-AC569A7F11FC}"/>
              </a:ext>
            </a:extLst>
          </p:cNvPr>
          <p:cNvSpPr txBox="1"/>
          <p:nvPr/>
        </p:nvSpPr>
        <p:spPr>
          <a:xfrm>
            <a:off x="2889769" y="520133"/>
            <a:ext cx="2341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Overall Quality</a:t>
            </a:r>
            <a:br>
              <a:rPr lang="en-US" sz="2800" dirty="0"/>
            </a:br>
            <a:r>
              <a:rPr lang="en-US" sz="2800" dirty="0"/>
              <a:t>of Experience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B7B2DE-2C64-F34F-BAB8-1B38B60545BD}"/>
              </a:ext>
            </a:extLst>
          </p:cNvPr>
          <p:cNvSpPr txBox="1"/>
          <p:nvPr/>
        </p:nvSpPr>
        <p:spPr>
          <a:xfrm>
            <a:off x="6800194" y="520133"/>
            <a:ext cx="1759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Size</a:t>
            </a:r>
            <a:br>
              <a:rPr lang="en-US" sz="2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Perception</a:t>
            </a:r>
          </a:p>
        </p:txBody>
      </p:sp>
    </p:spTree>
    <p:extLst>
      <p:ext uri="{BB962C8B-B14F-4D97-AF65-F5344CB8AC3E}">
        <p14:creationId xmlns:p14="http://schemas.microsoft.com/office/powerpoint/2010/main" val="1882049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0F0D-0792-4645-8E12-97F54707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Quality of Experience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14115F-88A6-BF4A-8090-91F328E7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i="1" u="sng" dirty="0"/>
              <a:t>Goal</a:t>
            </a:r>
            <a:r>
              <a:rPr lang="en-US" dirty="0"/>
              <a:t>: To understand the contributions of (1) motion parallax and (2) binocular stereopsis towards perceptual quality in VR</a:t>
            </a:r>
          </a:p>
          <a:p>
            <a:r>
              <a:rPr lang="en-US" i="1" u="sng" dirty="0"/>
              <a:t>VR Test Settings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{mono, stereo} x {no parallax, only horizontal, full parallax}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FEE9C7-68AE-134E-BA56-7E214AFF2BCA}"/>
              </a:ext>
            </a:extLst>
          </p:cNvPr>
          <p:cNvGrpSpPr/>
          <p:nvPr/>
        </p:nvGrpSpPr>
        <p:grpSpPr>
          <a:xfrm>
            <a:off x="838200" y="3657600"/>
            <a:ext cx="1414801" cy="1630152"/>
            <a:chOff x="2724077" y="4151948"/>
            <a:chExt cx="1414801" cy="16301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6804F2-6473-CD4C-90ED-44A7F85D4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6091" y="4151948"/>
              <a:ext cx="1050774" cy="16301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D53191-0C80-254A-945B-F15D9BB56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077" y="4223888"/>
              <a:ext cx="1414801" cy="103172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BD58BC-BA4A-FC4E-9BA0-23F4C55067FD}"/>
              </a:ext>
            </a:extLst>
          </p:cNvPr>
          <p:cNvGrpSpPr/>
          <p:nvPr/>
        </p:nvGrpSpPr>
        <p:grpSpPr>
          <a:xfrm>
            <a:off x="9938999" y="3657600"/>
            <a:ext cx="1414801" cy="1630152"/>
            <a:chOff x="2724077" y="4151948"/>
            <a:chExt cx="1414801" cy="1630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8BF419-0758-4843-B8A9-C9B35106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6091" y="4151948"/>
              <a:ext cx="1050774" cy="16301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6F4293-53F8-1B41-BABF-9E632BE56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077" y="4223888"/>
              <a:ext cx="1414801" cy="103172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B373EE-4D15-0A41-9C15-87E4F5A12114}"/>
              </a:ext>
            </a:extLst>
          </p:cNvPr>
          <p:cNvGrpSpPr/>
          <p:nvPr/>
        </p:nvGrpSpPr>
        <p:grpSpPr>
          <a:xfrm>
            <a:off x="5479606" y="3657600"/>
            <a:ext cx="1414801" cy="1630152"/>
            <a:chOff x="2724077" y="4151948"/>
            <a:chExt cx="1414801" cy="16301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882E98-0A1E-E243-BB2D-CED24BE82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6091" y="4151948"/>
              <a:ext cx="1050774" cy="163015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002C82-6FB2-D242-A8B9-BF102B206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077" y="4223888"/>
              <a:ext cx="1414801" cy="103172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70E2990-62FE-0942-9BBA-0F70DBA6A088}"/>
              </a:ext>
            </a:extLst>
          </p:cNvPr>
          <p:cNvSpPr txBox="1"/>
          <p:nvPr/>
        </p:nvSpPr>
        <p:spPr>
          <a:xfrm>
            <a:off x="1131704" y="5502562"/>
            <a:ext cx="827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Left-</a:t>
            </a:r>
            <a:br>
              <a:rPr lang="en-US" sz="2400" dirty="0"/>
            </a:br>
            <a:r>
              <a:rPr lang="en-US" sz="2400" dirty="0"/>
              <a:t>Right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372DFA-248D-0645-9C1A-325F27FA82D9}"/>
              </a:ext>
            </a:extLst>
          </p:cNvPr>
          <p:cNvSpPr txBox="1"/>
          <p:nvPr/>
        </p:nvSpPr>
        <p:spPr>
          <a:xfrm>
            <a:off x="9204993" y="5502562"/>
            <a:ext cx="91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Up-</a:t>
            </a:r>
            <a:br>
              <a:rPr lang="en-US" sz="2400" dirty="0"/>
            </a:br>
            <a:r>
              <a:rPr lang="en-US" sz="2400" dirty="0"/>
              <a:t>Down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8AE40-F77D-B540-AC27-90B5CB4F13DE}"/>
              </a:ext>
            </a:extLst>
          </p:cNvPr>
          <p:cNvSpPr txBox="1"/>
          <p:nvPr/>
        </p:nvSpPr>
        <p:spPr>
          <a:xfrm>
            <a:off x="5509577" y="5502562"/>
            <a:ext cx="1354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Looming-</a:t>
            </a:r>
            <a:br>
              <a:rPr lang="en-US" sz="2400" dirty="0"/>
            </a:br>
            <a:r>
              <a:rPr lang="en-US" sz="2400" dirty="0"/>
              <a:t>Receding</a:t>
            </a:r>
          </a:p>
        </p:txBody>
      </p:sp>
      <p:sp>
        <p:nvSpPr>
          <p:cNvPr id="17" name="&quot;No&quot; Symbol 16">
            <a:extLst>
              <a:ext uri="{FF2B5EF4-FFF2-40B4-BE49-F238E27FC236}">
                <a16:creationId xmlns:a16="http://schemas.microsoft.com/office/drawing/2014/main" id="{7742A9F0-F8F6-E040-9967-644EACF578AE}"/>
              </a:ext>
            </a:extLst>
          </p:cNvPr>
          <p:cNvSpPr/>
          <p:nvPr/>
        </p:nvSpPr>
        <p:spPr>
          <a:xfrm>
            <a:off x="2070988" y="5497563"/>
            <a:ext cx="835996" cy="835996"/>
          </a:xfrm>
          <a:prstGeom prst="noSmoking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&quot;No&quot; Symbol 17">
            <a:extLst>
              <a:ext uri="{FF2B5EF4-FFF2-40B4-BE49-F238E27FC236}">
                <a16:creationId xmlns:a16="http://schemas.microsoft.com/office/drawing/2014/main" id="{2B2E8504-90F3-B24E-8F00-9694BF707623}"/>
              </a:ext>
            </a:extLst>
          </p:cNvPr>
          <p:cNvSpPr/>
          <p:nvPr/>
        </p:nvSpPr>
        <p:spPr>
          <a:xfrm>
            <a:off x="6894407" y="5497563"/>
            <a:ext cx="835996" cy="835996"/>
          </a:xfrm>
          <a:prstGeom prst="noSmoking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&quot;No&quot; Symbol 18">
            <a:extLst>
              <a:ext uri="{FF2B5EF4-FFF2-40B4-BE49-F238E27FC236}">
                <a16:creationId xmlns:a16="http://schemas.microsoft.com/office/drawing/2014/main" id="{90740CAD-0A45-0948-8744-F1773ACB4AD6}"/>
              </a:ext>
            </a:extLst>
          </p:cNvPr>
          <p:cNvSpPr/>
          <p:nvPr/>
        </p:nvSpPr>
        <p:spPr>
          <a:xfrm>
            <a:off x="10228401" y="5497563"/>
            <a:ext cx="835996" cy="835996"/>
          </a:xfrm>
          <a:prstGeom prst="noSmoking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9B523F-5CAD-FA46-9569-AB7B641706BB}"/>
              </a:ext>
            </a:extLst>
          </p:cNvPr>
          <p:cNvSpPr/>
          <p:nvPr/>
        </p:nvSpPr>
        <p:spPr>
          <a:xfrm>
            <a:off x="7730403" y="3124200"/>
            <a:ext cx="171839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12E2A9-A670-CD40-93F2-FE11F53C93BE}"/>
              </a:ext>
            </a:extLst>
          </p:cNvPr>
          <p:cNvSpPr/>
          <p:nvPr/>
        </p:nvSpPr>
        <p:spPr>
          <a:xfrm>
            <a:off x="5410201" y="3124200"/>
            <a:ext cx="231327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67ED10-C775-ED48-81BE-B429B02999E1}"/>
              </a:ext>
            </a:extLst>
          </p:cNvPr>
          <p:cNvSpPr txBox="1"/>
          <p:nvPr/>
        </p:nvSpPr>
        <p:spPr>
          <a:xfrm>
            <a:off x="4038600" y="2747515"/>
            <a:ext cx="742511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3-DoF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A16B44-AFDA-FF41-A8E1-C9B72397B84D}"/>
              </a:ext>
            </a:extLst>
          </p:cNvPr>
          <p:cNvSpPr txBox="1"/>
          <p:nvPr/>
        </p:nvSpPr>
        <p:spPr>
          <a:xfrm>
            <a:off x="6195583" y="2747515"/>
            <a:ext cx="742511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5-DoF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C24EA9-F4D9-DC49-A69B-7520B55F56C2}"/>
              </a:ext>
            </a:extLst>
          </p:cNvPr>
          <p:cNvSpPr txBox="1"/>
          <p:nvPr/>
        </p:nvSpPr>
        <p:spPr>
          <a:xfrm>
            <a:off x="8218345" y="2747515"/>
            <a:ext cx="742511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6-DoF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9549B5-1F7C-BC48-B5D9-379F5150D171}"/>
              </a:ext>
            </a:extLst>
          </p:cNvPr>
          <p:cNvSpPr/>
          <p:nvPr/>
        </p:nvSpPr>
        <p:spPr>
          <a:xfrm>
            <a:off x="3712153" y="3124200"/>
            <a:ext cx="1698048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9534A7-2EDD-264D-8789-F908CBE51EB8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06</a:t>
            </a:r>
          </a:p>
        </p:txBody>
      </p:sp>
    </p:spTree>
    <p:extLst>
      <p:ext uri="{BB962C8B-B14F-4D97-AF65-F5344CB8AC3E}">
        <p14:creationId xmlns:p14="http://schemas.microsoft.com/office/powerpoint/2010/main" val="25022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10274 -0.00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1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4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33A724-2966-2A4A-B121-42AEBD857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799000"/>
            <a:ext cx="12192000" cy="56773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A96114-DEC8-9646-B568-D6E6E2372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600"/>
            <a:ext cx="12192000" cy="457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Test scene (Unity): Floating cubes 1m to 4m from the viewer, background at infinity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86CBA-A2BD-8443-95F7-99F7ED8F77F3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07</a:t>
            </a:r>
          </a:p>
        </p:txBody>
      </p:sp>
    </p:spTree>
    <p:extLst>
      <p:ext uri="{BB962C8B-B14F-4D97-AF65-F5344CB8AC3E}">
        <p14:creationId xmlns:p14="http://schemas.microsoft.com/office/powerpoint/2010/main" val="1575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78067-3A8F-DB43-BA9A-DCB76DFE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Subjective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E2AD6-76E8-394F-BB84-1148E0576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u="sng" dirty="0"/>
              <a:t>Test Format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30 pairs of stimuli per subject, 10 seconds per stimulus</a:t>
            </a:r>
          </a:p>
          <a:p>
            <a:endParaRPr lang="en-US" dirty="0"/>
          </a:p>
          <a:p>
            <a:r>
              <a:rPr lang="en-US" i="1" u="sng" dirty="0"/>
              <a:t>Rating Scheme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Comparison Category Rating scheme on 7 point scale (-3 to +3)</a:t>
            </a:r>
            <a:br>
              <a:rPr lang="en-US" dirty="0"/>
            </a:br>
            <a:r>
              <a:rPr lang="en-US" sz="1800" dirty="0">
                <a:solidFill>
                  <a:srgbClr val="0070C0"/>
                </a:solidFill>
              </a:rPr>
              <a:t>[ITU Standard P.913, March 2016]</a:t>
            </a:r>
          </a:p>
          <a:p>
            <a:endParaRPr lang="en-US" dirty="0"/>
          </a:p>
          <a:p>
            <a:r>
              <a:rPr lang="en-US" i="1" u="sng" dirty="0"/>
              <a:t>Head Trajectories</a:t>
            </a:r>
            <a:r>
              <a:rPr lang="en-US" dirty="0"/>
              <a:t>: We record 6-DoF HMD pose at 90 Hz</a:t>
            </a:r>
            <a:br>
              <a:rPr lang="en-US" dirty="0"/>
            </a:br>
            <a:r>
              <a:rPr lang="en-US" dirty="0"/>
              <a:t>                                 using Rift positional tracking sensor</a:t>
            </a:r>
          </a:p>
          <a:p>
            <a:endParaRPr lang="en-US" dirty="0"/>
          </a:p>
          <a:p>
            <a:r>
              <a:rPr lang="en-US" i="1" u="sng" dirty="0"/>
              <a:t>Participants</a:t>
            </a:r>
            <a:r>
              <a:rPr lang="en-US" dirty="0"/>
              <a:t>: 17 test subjects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301E86-8500-F845-B3E1-6E340939403B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08</a:t>
            </a:r>
          </a:p>
        </p:txBody>
      </p:sp>
    </p:spTree>
    <p:extLst>
      <p:ext uri="{BB962C8B-B14F-4D97-AF65-F5344CB8AC3E}">
        <p14:creationId xmlns:p14="http://schemas.microsoft.com/office/powerpoint/2010/main" val="237445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793A-9272-734C-9C7B-68DD232C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Subjective Study: Results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7A3BAC-303A-DC4F-86DF-A12511F2E0BD}"/>
              </a:ext>
            </a:extLst>
          </p:cNvPr>
          <p:cNvGrpSpPr/>
          <p:nvPr/>
        </p:nvGrpSpPr>
        <p:grpSpPr>
          <a:xfrm>
            <a:off x="653823" y="-818597"/>
            <a:ext cx="6925128" cy="8961930"/>
            <a:chOff x="653823" y="-818597"/>
            <a:chExt cx="6925128" cy="896193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FDA5732-63DC-3147-8579-CC624F488320}"/>
                </a:ext>
              </a:extLst>
            </p:cNvPr>
            <p:cNvGrpSpPr/>
            <p:nvPr/>
          </p:nvGrpSpPr>
          <p:grpSpPr>
            <a:xfrm>
              <a:off x="653823" y="-818597"/>
              <a:ext cx="6925128" cy="8961930"/>
              <a:chOff x="1211036" y="-1008101"/>
              <a:chExt cx="6925128" cy="896193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07EF3B9-82FE-2349-869A-46F9A268C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1036" y="-1008101"/>
                <a:ext cx="6925128" cy="896193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643A24-8B58-0441-8135-8B348228F896}"/>
                  </a:ext>
                </a:extLst>
              </p:cNvPr>
              <p:cNvSpPr txBox="1"/>
              <p:nvPr/>
            </p:nvSpPr>
            <p:spPr>
              <a:xfrm>
                <a:off x="2701450" y="2961070"/>
                <a:ext cx="492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C0C23-4B81-8A4C-99B7-BF33C4DB3C0C}"/>
                  </a:ext>
                </a:extLst>
              </p:cNvPr>
              <p:cNvSpPr txBox="1"/>
              <p:nvPr/>
            </p:nvSpPr>
            <p:spPr>
              <a:xfrm>
                <a:off x="4372006" y="2622071"/>
                <a:ext cx="492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B83A0A-F4A4-614D-ABB0-C7733E86F0D6}"/>
                  </a:ext>
                </a:extLst>
              </p:cNvPr>
              <p:cNvSpPr txBox="1"/>
              <p:nvPr/>
            </p:nvSpPr>
            <p:spPr>
              <a:xfrm>
                <a:off x="6013574" y="3403785"/>
                <a:ext cx="492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CB7B33-BD23-6344-A890-7539BDAAF56E}"/>
                  </a:ext>
                </a:extLst>
              </p:cNvPr>
              <p:cNvSpPr txBox="1"/>
              <p:nvPr/>
            </p:nvSpPr>
            <p:spPr>
              <a:xfrm>
                <a:off x="3216884" y="2961070"/>
                <a:ext cx="3747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069BDC-6DCA-814C-B6F1-765BA963B2CB}"/>
                  </a:ext>
                </a:extLst>
              </p:cNvPr>
              <p:cNvSpPr txBox="1"/>
              <p:nvPr/>
            </p:nvSpPr>
            <p:spPr>
              <a:xfrm>
                <a:off x="4897113" y="2622071"/>
                <a:ext cx="3747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508667-E15E-394F-B3E6-6C367F5DAD59}"/>
                  </a:ext>
                </a:extLst>
              </p:cNvPr>
              <p:cNvSpPr txBox="1"/>
              <p:nvPr/>
            </p:nvSpPr>
            <p:spPr>
              <a:xfrm>
                <a:off x="6491962" y="3390900"/>
                <a:ext cx="3747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F4CAAF-59E3-5142-8B0C-3265234E3137}"/>
                  </a:ext>
                </a:extLst>
              </p:cNvPr>
              <p:cNvSpPr txBox="1"/>
              <p:nvPr/>
            </p:nvSpPr>
            <p:spPr>
              <a:xfrm>
                <a:off x="2890419" y="5696587"/>
                <a:ext cx="383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 = Mono	S = Stereo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9FEC39-9A1E-994A-B054-C2322774AEE1}"/>
                </a:ext>
              </a:extLst>
            </p:cNvPr>
            <p:cNvSpPr txBox="1"/>
            <p:nvPr/>
          </p:nvSpPr>
          <p:spPr>
            <a:xfrm>
              <a:off x="3164114" y="4238459"/>
              <a:ext cx="34757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Error bars show ±1 standard deviation of sample mean</a:t>
              </a: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D663892-37D2-DD45-B6E1-7C7F24ED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255" y="1690688"/>
            <a:ext cx="4407545" cy="44862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Motion parallax is more important than stereo</a:t>
            </a:r>
          </a:p>
          <a:p>
            <a:endParaRPr lang="en-US" dirty="0"/>
          </a:p>
          <a:p>
            <a:r>
              <a:rPr lang="en-US" dirty="0"/>
              <a:t>When both horizontal and vertical motion parallax is supported, stereo is much more preferred than mono</a:t>
            </a:r>
          </a:p>
          <a:p>
            <a:endParaRPr lang="en-US" dirty="0"/>
          </a:p>
          <a:p>
            <a:r>
              <a:rPr lang="en-US" dirty="0"/>
              <a:t>With limited or no motion parallax, stereo does not lead to a better quality of experience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BF2A6F9-F16A-3F4D-A976-B399C644D8E8}"/>
              </a:ext>
            </a:extLst>
          </p:cNvPr>
          <p:cNvSpPr/>
          <p:nvPr/>
        </p:nvSpPr>
        <p:spPr>
          <a:xfrm>
            <a:off x="5208555" y="1346200"/>
            <a:ext cx="1355119" cy="2709779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B88F619-3E7F-1B4E-9A58-2170FE375C88}"/>
              </a:ext>
            </a:extLst>
          </p:cNvPr>
          <p:cNvSpPr/>
          <p:nvPr/>
        </p:nvSpPr>
        <p:spPr>
          <a:xfrm>
            <a:off x="3670299" y="2694649"/>
            <a:ext cx="1149335" cy="1153451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275645-09A5-4347-9EC6-8ED0F98E06E8}"/>
              </a:ext>
            </a:extLst>
          </p:cNvPr>
          <p:cNvSpPr/>
          <p:nvPr/>
        </p:nvSpPr>
        <p:spPr>
          <a:xfrm>
            <a:off x="1918360" y="2984500"/>
            <a:ext cx="1355119" cy="26668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6102BA71-4FBD-264A-8F32-8930E853B810}"/>
              </a:ext>
            </a:extLst>
          </p:cNvPr>
          <p:cNvSpPr/>
          <p:nvPr/>
        </p:nvSpPr>
        <p:spPr>
          <a:xfrm>
            <a:off x="4819634" y="2694649"/>
            <a:ext cx="539766" cy="4559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DC6B4D55-07BC-C349-BAE0-8137CAD1A685}"/>
              </a:ext>
            </a:extLst>
          </p:cNvPr>
          <p:cNvSpPr/>
          <p:nvPr/>
        </p:nvSpPr>
        <p:spPr>
          <a:xfrm rot="10800000">
            <a:off x="6406487" y="2694649"/>
            <a:ext cx="539766" cy="45592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70AE90BB-0187-8441-A7B2-B3D8DBB4DBF6}"/>
              </a:ext>
            </a:extLst>
          </p:cNvPr>
          <p:cNvSpPr/>
          <p:nvPr/>
        </p:nvSpPr>
        <p:spPr>
          <a:xfrm>
            <a:off x="1509142" y="4844926"/>
            <a:ext cx="539766" cy="45592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EB76E3A4-DEBB-E147-8914-B7F1562FCB25}"/>
              </a:ext>
            </a:extLst>
          </p:cNvPr>
          <p:cNvSpPr/>
          <p:nvPr/>
        </p:nvSpPr>
        <p:spPr>
          <a:xfrm rot="10800000">
            <a:off x="3090863" y="4844926"/>
            <a:ext cx="539766" cy="45592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47C917CA-2C0B-0040-A5E7-29981CA2B4E7}"/>
              </a:ext>
            </a:extLst>
          </p:cNvPr>
          <p:cNvSpPr/>
          <p:nvPr/>
        </p:nvSpPr>
        <p:spPr>
          <a:xfrm>
            <a:off x="3147018" y="2987268"/>
            <a:ext cx="539766" cy="45592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2E2E8E8F-2C11-3246-A36A-50BF62EABD86}"/>
              </a:ext>
            </a:extLst>
          </p:cNvPr>
          <p:cNvSpPr/>
          <p:nvPr/>
        </p:nvSpPr>
        <p:spPr>
          <a:xfrm rot="10800000">
            <a:off x="4733871" y="2987268"/>
            <a:ext cx="539766" cy="45592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1F5A7D-444A-904F-A081-3EAFBC5F2DAE}"/>
              </a:ext>
            </a:extLst>
          </p:cNvPr>
          <p:cNvSpPr/>
          <p:nvPr/>
        </p:nvSpPr>
        <p:spPr>
          <a:xfrm>
            <a:off x="0" y="6490155"/>
            <a:ext cx="12192000" cy="367845"/>
          </a:xfrm>
          <a:prstGeom prst="rect">
            <a:avLst/>
          </a:prstGeom>
          <a:solidFill>
            <a:srgbClr val="B10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Stanford University			Jayant Thatte					09</a:t>
            </a:r>
          </a:p>
        </p:txBody>
      </p:sp>
    </p:spTree>
    <p:extLst>
      <p:ext uri="{BB962C8B-B14F-4D97-AF65-F5344CB8AC3E}">
        <p14:creationId xmlns:p14="http://schemas.microsoft.com/office/powerpoint/2010/main" val="120170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23" grpId="0" animBg="1"/>
      <p:bldP spid="23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{B4CF730D-2C81-9E4E-815F-7ACDB9661C05}tf16401378</Template>
  <TotalTime>321</TotalTime>
  <Words>698</Words>
  <Application>Microsoft Macintosh PowerPoint</Application>
  <PresentationFormat>Widescreen</PresentationFormat>
  <Paragraphs>251</Paragraphs>
  <Slides>39</Slides>
  <Notes>23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Helvetica</vt:lpstr>
      <vt:lpstr>Helvetica Neue Light</vt:lpstr>
      <vt:lpstr>Helvetica Neue Thin</vt:lpstr>
      <vt:lpstr>Office Theme</vt:lpstr>
      <vt:lpstr>Stacked OmniStereo Representation for Virtual Reality with Motion Parallax</vt:lpstr>
      <vt:lpstr>PowerPoint Presentation</vt:lpstr>
      <vt:lpstr>PowerPoint Presentation</vt:lpstr>
      <vt:lpstr>PowerPoint Presentation</vt:lpstr>
      <vt:lpstr>PowerPoint Presentation</vt:lpstr>
      <vt:lpstr>Overall Quality of Experience</vt:lpstr>
      <vt:lpstr>PowerPoint Presentation</vt:lpstr>
      <vt:lpstr>Subjective Study</vt:lpstr>
      <vt:lpstr>Subjective Study: Results</vt:lpstr>
      <vt:lpstr>Subjective Study: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OmniStereo</vt:lpstr>
      <vt:lpstr>Stacked OmniStereo (SOS)</vt:lpstr>
      <vt:lpstr>SOS: Importance of Wide Baseline</vt:lpstr>
      <vt:lpstr>PowerPoint Presentation</vt:lpstr>
      <vt:lpstr>PowerPoint Presentation</vt:lpstr>
      <vt:lpstr>Rotating Cameras to Camera Rig</vt:lpstr>
      <vt:lpstr>Virtual Camera using Interpolation</vt:lpstr>
      <vt:lpstr>Extending to Wide Baseline Panoramas</vt:lpstr>
      <vt:lpstr>Extending to Wide Baseline Panoramas</vt:lpstr>
      <vt:lpstr>Extending to Wide Baseline Panoramas</vt:lpstr>
      <vt:lpstr>Proposed Multi-Camera Algorithm</vt:lpstr>
      <vt:lpstr>PowerPoint Presentation</vt:lpstr>
      <vt:lpstr>PowerPoint Presentation</vt:lpstr>
      <vt:lpstr>Hypothesis Generation (Once per Panorama)</vt:lpstr>
      <vt:lpstr>Hypothesis Merging (Once Per Frame)</vt:lpstr>
      <vt:lpstr>PowerPoint Presentation</vt:lpstr>
      <vt:lpstr>PowerPoint Presentation</vt:lpstr>
      <vt:lpstr>Specular Highlights</vt:lpstr>
      <vt:lpstr>Limitations</vt:lpstr>
      <vt:lpstr>Implementation Details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Stacked OmniStereo Representation for Virtual Reality with Motion Parallax</dc:title>
  <dc:creator>Jayant Thatte</dc:creator>
  <cp:lastModifiedBy>Jayant Thatte</cp:lastModifiedBy>
  <cp:revision>58</cp:revision>
  <dcterms:created xsi:type="dcterms:W3CDTF">2018-09-10T08:00:19Z</dcterms:created>
  <dcterms:modified xsi:type="dcterms:W3CDTF">2018-09-23T06:03:53Z</dcterms:modified>
</cp:coreProperties>
</file>